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90" r:id="rId22"/>
    <p:sldId id="288" r:id="rId23"/>
    <p:sldId id="289"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x="18288000" cy="10287000"/>
  <p:notesSz cx="6858000" cy="9144000"/>
  <p:embeddedFontLst>
    <p:embeddedFont>
      <p:font typeface="ABeeZee Bold" panose="020B0604020202020204" charset="0"/>
      <p:regular r:id="rId38"/>
    </p:embeddedFont>
    <p:embeddedFont>
      <p:font typeface="Aileron" panose="020B0604020202020204" charset="0"/>
      <p:regular r:id="rId39"/>
    </p:embeddedFont>
    <p:embeddedFont>
      <p:font typeface="Aileron Bold" panose="020B0604020202020204" charset="0"/>
      <p:regular r:id="rId40"/>
    </p:embeddedFont>
    <p:embeddedFont>
      <p:font typeface="Anton" pitchFamily="2" charset="0"/>
      <p:regular r:id="rId41"/>
    </p:embeddedFont>
    <p:embeddedFont>
      <p:font typeface="Arial Bold" panose="020B0704020202020204" pitchFamily="34" charset="0"/>
      <p:regular r:id="rId42"/>
      <p:bold r:id="rId43"/>
    </p:embeddedFont>
    <p:embeddedFont>
      <p:font typeface="Asap" panose="020B0604020202020204" charset="0"/>
      <p:regular r:id="rId44"/>
    </p:embeddedFont>
    <p:embeddedFont>
      <p:font typeface="Asap Bold" panose="020B0604020202020204" charset="0"/>
      <p:regular r:id="rId45"/>
    </p:embeddedFont>
    <p:embeddedFont>
      <p:font typeface="Poppins" panose="00000500000000000000" pitchFamily="2" charset="0"/>
      <p:regular r:id="rId46"/>
    </p:embeddedFont>
    <p:embeddedFont>
      <p:font typeface="Source Sans Pro" panose="020B0503030403020204" pitchFamily="34" charset="0"/>
      <p:regular r:id="rId47"/>
    </p:embeddedFont>
    <p:embeddedFont>
      <p:font typeface="Source Sans Pro 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3DD3F-1903-4EA8-979B-1FFD9B14F21E}" type="datetimeFigureOut">
              <a:rPr lang="en-US" smtClean="0"/>
              <a:t>10/18/2025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5427E-F2D5-40DD-BC23-7EB1561FCD1C}" type="slidenum">
              <a:rPr lang="en-US" smtClean="0"/>
              <a:t>‹#›</a:t>
            </a:fld>
            <a:endParaRPr lang="en-US"/>
          </a:p>
        </p:txBody>
      </p:sp>
    </p:spTree>
    <p:extLst>
      <p:ext uri="{BB962C8B-B14F-4D97-AF65-F5344CB8AC3E}">
        <p14:creationId xmlns:p14="http://schemas.microsoft.com/office/powerpoint/2010/main" val="3819292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5427E-F2D5-40DD-BC23-7EB1561FCD1C}" type="slidenum">
              <a:rPr lang="en-US" smtClean="0"/>
              <a:t>21</a:t>
            </a:fld>
            <a:endParaRPr lang="en-US"/>
          </a:p>
        </p:txBody>
      </p:sp>
    </p:spTree>
    <p:extLst>
      <p:ext uri="{BB962C8B-B14F-4D97-AF65-F5344CB8AC3E}">
        <p14:creationId xmlns:p14="http://schemas.microsoft.com/office/powerpoint/2010/main" val="272495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7.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1.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5.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2.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5.sv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grpSp>
        <p:nvGrpSpPr>
          <p:cNvPr id="3" name="Group 3"/>
          <p:cNvGrpSpPr/>
          <p:nvPr/>
        </p:nvGrpSpPr>
        <p:grpSpPr>
          <a:xfrm>
            <a:off x="0" y="0"/>
            <a:ext cx="7934325" cy="10287000"/>
            <a:chOff x="0" y="0"/>
            <a:chExt cx="10579100" cy="13716000"/>
          </a:xfrm>
        </p:grpSpPr>
        <p:pic>
          <p:nvPicPr>
            <p:cNvPr id="4" name="Picture 4"/>
            <p:cNvPicPr>
              <a:picLocks noChangeAspect="1"/>
            </p:cNvPicPr>
            <p:nvPr/>
          </p:nvPicPr>
          <p:blipFill>
            <a:blip r:embed="rId3"/>
            <a:srcRect b="15564"/>
            <a:stretch>
              <a:fillRect/>
            </a:stretch>
          </p:blipFill>
          <p:spPr>
            <a:xfrm>
              <a:off x="0" y="0"/>
              <a:ext cx="10579100" cy="13716000"/>
            </a:xfrm>
            <a:prstGeom prst="rect">
              <a:avLst/>
            </a:prstGeom>
          </p:spPr>
        </p:pic>
      </p:grpSp>
      <p:grpSp>
        <p:nvGrpSpPr>
          <p:cNvPr id="5" name="Group 5"/>
          <p:cNvGrpSpPr/>
          <p:nvPr/>
        </p:nvGrpSpPr>
        <p:grpSpPr>
          <a:xfrm>
            <a:off x="8602318" y="655383"/>
            <a:ext cx="1496914" cy="362504"/>
            <a:chOff x="0" y="0"/>
            <a:chExt cx="1678175" cy="406400"/>
          </a:xfrm>
        </p:grpSpPr>
        <p:sp>
          <p:nvSpPr>
            <p:cNvPr id="6" name="Freeform 6"/>
            <p:cNvSpPr/>
            <p:nvPr/>
          </p:nvSpPr>
          <p:spPr>
            <a:xfrm>
              <a:off x="0" y="0"/>
              <a:ext cx="1678175" cy="406400"/>
            </a:xfrm>
            <a:custGeom>
              <a:avLst/>
              <a:gdLst/>
              <a:ahLst/>
              <a:cxnLst/>
              <a:rect l="l" t="t" r="r" b="b"/>
              <a:pathLst>
                <a:path w="1678175" h="406400">
                  <a:moveTo>
                    <a:pt x="1474975" y="0"/>
                  </a:moveTo>
                  <a:cubicBezTo>
                    <a:pt x="1587200" y="0"/>
                    <a:pt x="1678175" y="90976"/>
                    <a:pt x="1678175" y="203200"/>
                  </a:cubicBezTo>
                  <a:cubicBezTo>
                    <a:pt x="1678175" y="315424"/>
                    <a:pt x="1587200" y="406400"/>
                    <a:pt x="1474975" y="406400"/>
                  </a:cubicBezTo>
                  <a:lnTo>
                    <a:pt x="203200" y="406400"/>
                  </a:lnTo>
                  <a:cubicBezTo>
                    <a:pt x="90976" y="406400"/>
                    <a:pt x="0" y="315424"/>
                    <a:pt x="0" y="203200"/>
                  </a:cubicBezTo>
                  <a:cubicBezTo>
                    <a:pt x="0" y="90976"/>
                    <a:pt x="90976" y="0"/>
                    <a:pt x="203200" y="0"/>
                  </a:cubicBezTo>
                  <a:close/>
                </a:path>
              </a:pathLst>
            </a:custGeom>
            <a:solidFill>
              <a:srgbClr val="00B2BD"/>
            </a:solidFill>
          </p:spPr>
          <p:txBody>
            <a:bodyPr/>
            <a:lstStyle/>
            <a:p>
              <a:endParaRPr lang="en-US"/>
            </a:p>
          </p:txBody>
        </p:sp>
        <p:sp>
          <p:nvSpPr>
            <p:cNvPr id="7" name="TextBox 7"/>
            <p:cNvSpPr txBox="1"/>
            <p:nvPr/>
          </p:nvSpPr>
          <p:spPr>
            <a:xfrm>
              <a:off x="0" y="-9525"/>
              <a:ext cx="1678175" cy="415925"/>
            </a:xfrm>
            <a:prstGeom prst="rect">
              <a:avLst/>
            </a:prstGeom>
          </p:spPr>
          <p:txBody>
            <a:bodyPr lIns="50800" tIns="50800" rIns="50800" bIns="50800" rtlCol="0" anchor="ctr"/>
            <a:lstStyle/>
            <a:p>
              <a:pPr algn="ctr">
                <a:lnSpc>
                  <a:spcPts val="104"/>
                </a:lnSpc>
                <a:spcBef>
                  <a:spcPct val="0"/>
                </a:spcBef>
              </a:pPr>
              <a:endParaRPr/>
            </a:p>
          </p:txBody>
        </p:sp>
      </p:grpSp>
      <p:sp>
        <p:nvSpPr>
          <p:cNvPr id="8" name="AutoShape 8"/>
          <p:cNvSpPr/>
          <p:nvPr/>
        </p:nvSpPr>
        <p:spPr>
          <a:xfrm>
            <a:off x="10099231" y="836635"/>
            <a:ext cx="3626498" cy="0"/>
          </a:xfrm>
          <a:prstGeom prst="line">
            <a:avLst/>
          </a:prstGeom>
          <a:ln w="38100" cap="flat">
            <a:solidFill>
              <a:srgbClr val="00B2BD"/>
            </a:solidFill>
            <a:prstDash val="solid"/>
            <a:headEnd type="none" w="sm" len="sm"/>
            <a:tailEnd type="none" w="sm" len="sm"/>
          </a:ln>
        </p:spPr>
        <p:txBody>
          <a:bodyPr/>
          <a:lstStyle/>
          <a:p>
            <a:endParaRPr lang="en-US"/>
          </a:p>
        </p:txBody>
      </p:sp>
      <p:sp>
        <p:nvSpPr>
          <p:cNvPr id="9" name="Freeform 9"/>
          <p:cNvSpPr/>
          <p:nvPr/>
        </p:nvSpPr>
        <p:spPr>
          <a:xfrm>
            <a:off x="8287993" y="7973099"/>
            <a:ext cx="284175" cy="284175"/>
          </a:xfrm>
          <a:custGeom>
            <a:avLst/>
            <a:gdLst/>
            <a:ahLst/>
            <a:cxnLst/>
            <a:rect l="l" t="t" r="r" b="b"/>
            <a:pathLst>
              <a:path w="284175" h="284175">
                <a:moveTo>
                  <a:pt x="0" y="0"/>
                </a:moveTo>
                <a:lnTo>
                  <a:pt x="284174" y="0"/>
                </a:lnTo>
                <a:lnTo>
                  <a:pt x="284174" y="284174"/>
                </a:lnTo>
                <a:lnTo>
                  <a:pt x="0" y="284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8657892" y="7973099"/>
            <a:ext cx="284175" cy="284175"/>
          </a:xfrm>
          <a:custGeom>
            <a:avLst/>
            <a:gdLst/>
            <a:ahLst/>
            <a:cxnLst/>
            <a:rect l="l" t="t" r="r" b="b"/>
            <a:pathLst>
              <a:path w="284175" h="284175">
                <a:moveTo>
                  <a:pt x="0" y="0"/>
                </a:moveTo>
                <a:lnTo>
                  <a:pt x="284175" y="0"/>
                </a:lnTo>
                <a:lnTo>
                  <a:pt x="284175" y="284174"/>
                </a:lnTo>
                <a:lnTo>
                  <a:pt x="0" y="284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9027792" y="7973099"/>
            <a:ext cx="284175" cy="284175"/>
          </a:xfrm>
          <a:custGeom>
            <a:avLst/>
            <a:gdLst/>
            <a:ahLst/>
            <a:cxnLst/>
            <a:rect l="l" t="t" r="r" b="b"/>
            <a:pathLst>
              <a:path w="284175" h="284175">
                <a:moveTo>
                  <a:pt x="0" y="0"/>
                </a:moveTo>
                <a:lnTo>
                  <a:pt x="284175" y="0"/>
                </a:lnTo>
                <a:lnTo>
                  <a:pt x="284175" y="284174"/>
                </a:lnTo>
                <a:lnTo>
                  <a:pt x="0" y="284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8287993" y="3185523"/>
            <a:ext cx="10182766" cy="1970575"/>
          </a:xfrm>
          <a:prstGeom prst="rect">
            <a:avLst/>
          </a:prstGeom>
        </p:spPr>
        <p:txBody>
          <a:bodyPr lIns="0" tIns="0" rIns="0" bIns="0" rtlCol="0" anchor="t">
            <a:spAutoFit/>
          </a:bodyPr>
          <a:lstStyle/>
          <a:p>
            <a:pPr algn="l">
              <a:lnSpc>
                <a:spcPts val="7935"/>
              </a:lnSpc>
            </a:pPr>
            <a:r>
              <a:rPr lang="en-US" sz="5668" spc="221">
                <a:solidFill>
                  <a:srgbClr val="292929"/>
                </a:solidFill>
                <a:latin typeface="Anton"/>
                <a:ea typeface="Anton"/>
                <a:cs typeface="Anton"/>
                <a:sym typeface="Anton"/>
              </a:rPr>
              <a:t>PHÂN TÍCH VÀ KHÁM PHÁ VỀ BỆNH ĐÁI THÁO ĐƯỜNG</a:t>
            </a:r>
          </a:p>
        </p:txBody>
      </p:sp>
      <p:sp>
        <p:nvSpPr>
          <p:cNvPr id="13" name="TextBox 13"/>
          <p:cNvSpPr txBox="1"/>
          <p:nvPr/>
        </p:nvSpPr>
        <p:spPr>
          <a:xfrm>
            <a:off x="8867775" y="5689498"/>
            <a:ext cx="8115300" cy="7245"/>
          </a:xfrm>
          <a:prstGeom prst="rect">
            <a:avLst/>
          </a:prstGeom>
        </p:spPr>
        <p:txBody>
          <a:bodyPr lIns="0" tIns="0" rIns="0" bIns="0" rtlCol="0" anchor="t">
            <a:spAutoFit/>
          </a:bodyPr>
          <a:lstStyle/>
          <a:p>
            <a:pPr algn="l">
              <a:lnSpc>
                <a:spcPts val="28"/>
              </a:lnSpc>
            </a:pPr>
            <a:r>
              <a:rPr lang="en-US" sz="100" b="1" spc="0">
                <a:solidFill>
                  <a:srgbClr val="007076"/>
                </a:solidFill>
                <a:latin typeface="Aileron Bold"/>
                <a:ea typeface="Aileron Bold"/>
                <a:cs typeface="Aileron Bold"/>
                <a:sym typeface="Aileron Bold"/>
              </a:rPr>
              <a:t>We help doctors provide the best possible</a:t>
            </a:r>
          </a:p>
          <a:p>
            <a:pPr algn="l">
              <a:lnSpc>
                <a:spcPts val="28"/>
              </a:lnSpc>
            </a:pPr>
            <a:r>
              <a:rPr lang="en-US" sz="100" b="1" spc="0">
                <a:solidFill>
                  <a:srgbClr val="007076"/>
                </a:solidFill>
                <a:latin typeface="Aileron Bold"/>
                <a:ea typeface="Aileron Bold"/>
                <a:cs typeface="Aileron Bold"/>
                <a:sym typeface="Aileron Bold"/>
              </a:rPr>
              <a:t>patient care.</a:t>
            </a:r>
          </a:p>
        </p:txBody>
      </p:sp>
      <p:sp>
        <p:nvSpPr>
          <p:cNvPr id="14" name="TextBox 14"/>
          <p:cNvSpPr txBox="1"/>
          <p:nvPr/>
        </p:nvSpPr>
        <p:spPr>
          <a:xfrm>
            <a:off x="8268943" y="5706268"/>
            <a:ext cx="9248360" cy="897682"/>
          </a:xfrm>
          <a:prstGeom prst="rect">
            <a:avLst/>
          </a:prstGeom>
        </p:spPr>
        <p:txBody>
          <a:bodyPr lIns="0" tIns="0" rIns="0" bIns="0" rtlCol="0" anchor="t">
            <a:spAutoFit/>
          </a:bodyPr>
          <a:lstStyle/>
          <a:p>
            <a:pPr algn="l">
              <a:lnSpc>
                <a:spcPts val="3450"/>
              </a:lnSpc>
              <a:spcBef>
                <a:spcPct val="0"/>
              </a:spcBef>
            </a:pPr>
            <a:r>
              <a:rPr lang="en-US" sz="3000" b="1" spc="-81" dirty="0">
                <a:solidFill>
                  <a:srgbClr val="007076"/>
                </a:solidFill>
                <a:latin typeface="Aileron Bold"/>
                <a:ea typeface="Aileron Bold"/>
                <a:cs typeface="Aileron Bold"/>
                <a:sym typeface="Aileron Bold"/>
              </a:rPr>
              <a:t>Định </a:t>
            </a:r>
            <a:r>
              <a:rPr lang="en-US" sz="3000" b="1" spc="-81" dirty="0" err="1">
                <a:solidFill>
                  <a:srgbClr val="007076"/>
                </a:solidFill>
                <a:latin typeface="Aileron Bold"/>
                <a:ea typeface="Aileron Bold"/>
                <a:cs typeface="Aileron Bold"/>
                <a:sym typeface="Aileron Bold"/>
              </a:rPr>
              <a:t>nghĩa</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Chẩn</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đoán</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và</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Phân</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loại</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Bệnh</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Tiểu</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đường</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dựa</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vào</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các</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Biến</a:t>
            </a:r>
            <a:r>
              <a:rPr lang="en-US" sz="3000" b="1" spc="-81" dirty="0">
                <a:solidFill>
                  <a:srgbClr val="007076"/>
                </a:solidFill>
                <a:latin typeface="Aileron Bold"/>
                <a:ea typeface="Aileron Bold"/>
                <a:cs typeface="Aileron Bold"/>
                <a:sym typeface="Aileron Bold"/>
              </a:rPr>
              <a:t> </a:t>
            </a:r>
            <a:r>
              <a:rPr lang="en-US" sz="3000" b="1" spc="-81" dirty="0" err="1">
                <a:solidFill>
                  <a:srgbClr val="007076"/>
                </a:solidFill>
                <a:latin typeface="Aileron Bold"/>
                <a:ea typeface="Aileron Bold"/>
                <a:cs typeface="Aileron Bold"/>
                <a:sym typeface="Aileron Bold"/>
              </a:rPr>
              <a:t>chứng</a:t>
            </a:r>
            <a:endParaRPr lang="en-US" sz="3000" b="1" spc="-81" dirty="0">
              <a:solidFill>
                <a:srgbClr val="007076"/>
              </a:solidFill>
              <a:latin typeface="Aileron Bold"/>
              <a:ea typeface="Aileron Bold"/>
              <a:cs typeface="Aileron Bold"/>
              <a:sym typeface="Aileron Bold"/>
            </a:endParaRPr>
          </a:p>
        </p:txBody>
      </p:sp>
      <p:sp>
        <p:nvSpPr>
          <p:cNvPr id="15" name="TextBox 15"/>
          <p:cNvSpPr txBox="1"/>
          <p:nvPr/>
        </p:nvSpPr>
        <p:spPr>
          <a:xfrm>
            <a:off x="8268943" y="1342654"/>
            <a:ext cx="9750475" cy="298450"/>
          </a:xfrm>
          <a:prstGeom prst="rect">
            <a:avLst/>
          </a:prstGeom>
        </p:spPr>
        <p:txBody>
          <a:bodyPr lIns="0" tIns="0" rIns="0" bIns="0" rtlCol="0" anchor="t">
            <a:spAutoFit/>
          </a:bodyPr>
          <a:lstStyle/>
          <a:p>
            <a:pPr algn="ctr">
              <a:lnSpc>
                <a:spcPts val="2300"/>
              </a:lnSpc>
              <a:spcBef>
                <a:spcPct val="0"/>
              </a:spcBef>
            </a:pPr>
            <a:r>
              <a:rPr lang="en-US" sz="2000" spc="-54">
                <a:solidFill>
                  <a:srgbClr val="000000"/>
                </a:solidFill>
                <a:latin typeface="Aileron"/>
                <a:ea typeface="Aileron"/>
                <a:cs typeface="Aileron"/>
                <a:sym typeface="Aileron"/>
              </a:rPr>
              <a:t>World Health Organization Department of Noncommunicable Disease Surveillance Geneva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grpSp>
        <p:nvGrpSpPr>
          <p:cNvPr id="3" name="Group 3"/>
          <p:cNvGrpSpPr/>
          <p:nvPr/>
        </p:nvGrpSpPr>
        <p:grpSpPr>
          <a:xfrm>
            <a:off x="0" y="0"/>
            <a:ext cx="18288000" cy="5143500"/>
            <a:chOff x="0" y="0"/>
            <a:chExt cx="4816593" cy="1354667"/>
          </a:xfrm>
        </p:grpSpPr>
        <p:sp>
          <p:nvSpPr>
            <p:cNvPr id="4" name="Freeform 4"/>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00949D"/>
            </a:solidFill>
          </p:spPr>
          <p:txBody>
            <a:bodyPr/>
            <a:lstStyle/>
            <a:p>
              <a:endParaRPr lang="en-US"/>
            </a:p>
          </p:txBody>
        </p:sp>
        <p:sp>
          <p:nvSpPr>
            <p:cNvPr id="5" name="TextBox 5"/>
            <p:cNvSpPr txBox="1"/>
            <p:nvPr/>
          </p:nvSpPr>
          <p:spPr>
            <a:xfrm>
              <a:off x="0" y="-38100"/>
              <a:ext cx="4816593" cy="139276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27175" y="4338335"/>
            <a:ext cx="7923140" cy="3815946"/>
            <a:chOff x="0" y="0"/>
            <a:chExt cx="10564187" cy="5087928"/>
          </a:xfrm>
        </p:grpSpPr>
        <p:pic>
          <p:nvPicPr>
            <p:cNvPr id="7" name="Picture 7"/>
            <p:cNvPicPr>
              <a:picLocks noChangeAspect="1"/>
            </p:cNvPicPr>
            <p:nvPr/>
          </p:nvPicPr>
          <p:blipFill>
            <a:blip r:embed="rId3"/>
            <a:srcRect t="12928" b="12928"/>
            <a:stretch>
              <a:fillRect/>
            </a:stretch>
          </p:blipFill>
          <p:spPr>
            <a:xfrm>
              <a:off x="0" y="0"/>
              <a:ext cx="10564187" cy="5087928"/>
            </a:xfrm>
            <a:prstGeom prst="rect">
              <a:avLst/>
            </a:prstGeom>
          </p:spPr>
        </p:pic>
      </p:grpSp>
      <p:sp>
        <p:nvSpPr>
          <p:cNvPr id="8" name="TextBox 8"/>
          <p:cNvSpPr txBox="1"/>
          <p:nvPr/>
        </p:nvSpPr>
        <p:spPr>
          <a:xfrm>
            <a:off x="10361247" y="4527135"/>
            <a:ext cx="7926753" cy="522630"/>
          </a:xfrm>
          <a:prstGeom prst="rect">
            <a:avLst/>
          </a:prstGeom>
        </p:spPr>
        <p:txBody>
          <a:bodyPr lIns="0" tIns="0" rIns="0" bIns="0" rtlCol="0" anchor="t">
            <a:spAutoFit/>
          </a:bodyPr>
          <a:lstStyle/>
          <a:p>
            <a:pPr marL="0" lvl="0" indent="0" algn="just">
              <a:lnSpc>
                <a:spcPts val="3900"/>
              </a:lnSpc>
              <a:spcBef>
                <a:spcPct val="0"/>
              </a:spcBef>
            </a:pPr>
            <a:r>
              <a:rPr lang="en-US" sz="3680" b="1" u="none" strike="noStrike" spc="-99">
                <a:solidFill>
                  <a:srgbClr val="FFFFFF"/>
                </a:solidFill>
                <a:latin typeface="Aileron Bold"/>
                <a:ea typeface="Aileron Bold"/>
                <a:cs typeface="Aileron Bold"/>
                <a:sym typeface="Aileron Bold"/>
              </a:rPr>
              <a:t>3.2 Phân loại cập nhật</a:t>
            </a:r>
          </a:p>
        </p:txBody>
      </p:sp>
      <p:sp>
        <p:nvSpPr>
          <p:cNvPr id="9" name="TextBox 9"/>
          <p:cNvSpPr txBox="1"/>
          <p:nvPr/>
        </p:nvSpPr>
        <p:spPr>
          <a:xfrm>
            <a:off x="9606967" y="5686425"/>
            <a:ext cx="8337691" cy="2734945"/>
          </a:xfrm>
          <a:prstGeom prst="rect">
            <a:avLst/>
          </a:prstGeom>
        </p:spPr>
        <p:txBody>
          <a:bodyPr lIns="0" tIns="0" rIns="0" bIns="0" rtlCol="0" anchor="t">
            <a:spAutoFit/>
          </a:bodyPr>
          <a:lstStyle/>
          <a:p>
            <a:pPr algn="l">
              <a:lnSpc>
                <a:spcPts val="3079"/>
              </a:lnSpc>
            </a:pPr>
            <a:r>
              <a:rPr lang="en-US" sz="2199">
                <a:solidFill>
                  <a:srgbClr val="000000"/>
                </a:solidFill>
                <a:latin typeface="Arial"/>
                <a:ea typeface="Arial"/>
                <a:cs typeface="Arial"/>
                <a:sym typeface="Arial"/>
              </a:rPr>
              <a:t>🔄 Đặc điểm chính</a:t>
            </a:r>
          </a:p>
          <a:p>
            <a:pPr marL="474978" lvl="1" indent="-237489" algn="l">
              <a:lnSpc>
                <a:spcPts val="3079"/>
              </a:lnSpc>
              <a:buFont typeface="Arial"/>
              <a:buChar char="•"/>
            </a:pPr>
            <a:r>
              <a:rPr lang="en-US" sz="2199">
                <a:solidFill>
                  <a:srgbClr val="000000"/>
                </a:solidFill>
                <a:latin typeface="Arial"/>
                <a:ea typeface="Arial"/>
                <a:cs typeface="Arial"/>
                <a:sym typeface="Arial"/>
              </a:rPr>
              <a:t>Kết hợp các giai đoạn lâm sàng và các loại nguyên nhân.</a:t>
            </a:r>
          </a:p>
          <a:p>
            <a:pPr marL="474978" lvl="1" indent="-237489" algn="l">
              <a:lnSpc>
                <a:spcPts val="3079"/>
              </a:lnSpc>
              <a:buFont typeface="Arial"/>
              <a:buChar char="•"/>
            </a:pPr>
            <a:r>
              <a:rPr lang="en-US" sz="2199">
                <a:solidFill>
                  <a:srgbClr val="000000"/>
                </a:solidFill>
                <a:latin typeface="Arial"/>
                <a:ea typeface="Arial"/>
                <a:cs typeface="Arial"/>
                <a:sym typeface="Arial"/>
              </a:rPr>
              <a:t>Nhận diện đái tháo đường là một bệnh tiến triển; bệnh nhân có thể chuyển đổi giữa các giai đoạn.</a:t>
            </a:r>
          </a:p>
          <a:p>
            <a:pPr marL="474978" lvl="1" indent="-237489" algn="l">
              <a:lnSpc>
                <a:spcPts val="3079"/>
              </a:lnSpc>
              <a:buFont typeface="Arial"/>
              <a:buChar char="•"/>
            </a:pPr>
            <a:r>
              <a:rPr lang="en-US" sz="2199">
                <a:solidFill>
                  <a:srgbClr val="000000"/>
                </a:solidFill>
                <a:latin typeface="Arial"/>
                <a:ea typeface="Arial"/>
                <a:cs typeface="Arial"/>
                <a:sym typeface="Arial"/>
              </a:rPr>
              <a:t>Có thể phân giai đoạn lâm sàng ngay cả khi chưa biết rõ nguyên nhân.</a:t>
            </a:r>
          </a:p>
          <a:p>
            <a:pPr algn="l">
              <a:lnSpc>
                <a:spcPts val="3079"/>
              </a:lnSpc>
            </a:pPr>
            <a:endParaRPr lang="en-US" sz="2199">
              <a:solidFill>
                <a:srgbClr val="000000"/>
              </a:solidFill>
              <a:latin typeface="Arial"/>
              <a:ea typeface="Arial"/>
              <a:cs typeface="Arial"/>
              <a:sym typeface="Arial"/>
            </a:endParaRPr>
          </a:p>
        </p:txBody>
      </p:sp>
      <p:sp>
        <p:nvSpPr>
          <p:cNvPr id="10" name="TextBox 10"/>
          <p:cNvSpPr txBox="1"/>
          <p:nvPr/>
        </p:nvSpPr>
        <p:spPr>
          <a:xfrm>
            <a:off x="531949" y="762000"/>
            <a:ext cx="16236732" cy="3125470"/>
          </a:xfrm>
          <a:prstGeom prst="rect">
            <a:avLst/>
          </a:prstGeom>
        </p:spPr>
        <p:txBody>
          <a:bodyPr lIns="0" tIns="0" rIns="0" bIns="0" rtlCol="0" anchor="t">
            <a:spAutoFit/>
          </a:bodyPr>
          <a:lstStyle/>
          <a:p>
            <a:pPr marL="0" lvl="0" indent="0" algn="l">
              <a:lnSpc>
                <a:spcPts val="3079"/>
              </a:lnSpc>
              <a:spcBef>
                <a:spcPct val="0"/>
              </a:spcBef>
            </a:pPr>
            <a:r>
              <a:rPr lang="en-US" sz="2199" u="none" strike="noStrike">
                <a:solidFill>
                  <a:srgbClr val="000000"/>
                </a:solidFill>
                <a:latin typeface="Arial"/>
                <a:ea typeface="Arial"/>
                <a:cs typeface="Arial"/>
                <a:sym typeface="Arial"/>
              </a:rPr>
              <a:t>⚙️ Ứng dụng</a:t>
            </a:r>
          </a:p>
          <a:p>
            <a:pPr marL="474978" lvl="1" indent="-237489" algn="l">
              <a:lnSpc>
                <a:spcPts val="3079"/>
              </a:lnSpc>
              <a:buFont typeface="Arial"/>
              <a:buChar char="•"/>
            </a:pPr>
            <a:r>
              <a:rPr lang="en-US" sz="2199" u="none" strike="noStrike">
                <a:solidFill>
                  <a:srgbClr val="000000"/>
                </a:solidFill>
                <a:latin typeface="Arial"/>
                <a:ea typeface="Arial"/>
                <a:cs typeface="Arial"/>
                <a:sym typeface="Arial"/>
              </a:rPr>
              <a:t>Các giai đoạn phản ánh mức độ nghiêm trọng của tăng đường huyết và tiến triển của bệnh.</a:t>
            </a:r>
          </a:p>
          <a:p>
            <a:pPr marL="474978" lvl="1" indent="-237489" algn="l">
              <a:lnSpc>
                <a:spcPts val="3079"/>
              </a:lnSpc>
              <a:buFont typeface="Arial"/>
              <a:buChar char="•"/>
            </a:pPr>
            <a:r>
              <a:rPr lang="en-US" sz="2199" u="none" strike="noStrike">
                <a:solidFill>
                  <a:srgbClr val="000000"/>
                </a:solidFill>
                <a:latin typeface="Arial"/>
                <a:ea typeface="Arial"/>
                <a:cs typeface="Arial"/>
                <a:sym typeface="Arial"/>
              </a:rPr>
              <a:t>Nguyên nhân có thể được xác định sớm (ví dụ: các dấu ấn tự miễn trong trường hợp đường huyết bình thường).</a:t>
            </a:r>
          </a:p>
          <a:p>
            <a:pPr marL="474978" lvl="1" indent="-237489" algn="l">
              <a:lnSpc>
                <a:spcPts val="3079"/>
              </a:lnSpc>
              <a:buFont typeface="Arial"/>
              <a:buChar char="•"/>
            </a:pPr>
            <a:r>
              <a:rPr lang="en-US" sz="2199" u="none" strike="noStrike">
                <a:solidFill>
                  <a:srgbClr val="000000"/>
                </a:solidFill>
                <a:latin typeface="Arial"/>
                <a:ea typeface="Arial"/>
                <a:cs typeface="Arial"/>
                <a:sym typeface="Arial"/>
              </a:rPr>
              <a:t>Nguyên nhân của loại 2 chưa được xác định rõ ràng nhưng dự kiến sẽ được cải thiện.</a:t>
            </a:r>
          </a:p>
          <a:p>
            <a:pPr marL="474978" lvl="1" indent="-237489" algn="l">
              <a:lnSpc>
                <a:spcPts val="3079"/>
              </a:lnSpc>
              <a:buFont typeface="Arial"/>
              <a:buChar char="•"/>
            </a:pPr>
            <a:r>
              <a:rPr lang="en-US" sz="2199" u="none" strike="noStrike">
                <a:solidFill>
                  <a:srgbClr val="000000"/>
                </a:solidFill>
                <a:latin typeface="Arial"/>
                <a:ea typeface="Arial"/>
                <a:cs typeface="Arial"/>
                <a:sym typeface="Arial"/>
              </a:rPr>
              <a:t>Một số bệnh nhân có thể đảo ngược hoặc kiểm soát bệnh đái tháo đường bằng thay đổi lối sống hoặc thuốc uống.</a:t>
            </a:r>
          </a:p>
          <a:p>
            <a:pPr marL="474978" lvl="1" indent="-237489" algn="l">
              <a:lnSpc>
                <a:spcPts val="3079"/>
              </a:lnSpc>
              <a:buFont typeface="Arial"/>
              <a:buChar char="•"/>
            </a:pPr>
            <a:r>
              <a:rPr lang="en-US" sz="2199" u="none" strike="noStrike">
                <a:solidFill>
                  <a:srgbClr val="000000"/>
                </a:solidFill>
                <a:latin typeface="Arial"/>
                <a:ea typeface="Arial"/>
                <a:cs typeface="Arial"/>
                <a:sym typeface="Arial"/>
              </a:rPr>
              <a:t>Những bệnh nhân khác cần insulin, tùy thuộc vào chức năng tế bào beta.</a:t>
            </a:r>
          </a:p>
          <a:p>
            <a:pPr marL="474978" lvl="1" indent="-237489" algn="l">
              <a:lnSpc>
                <a:spcPts val="3079"/>
              </a:lnSpc>
              <a:buFont typeface="Arial"/>
              <a:buChar char="•"/>
            </a:pPr>
            <a:r>
              <a:rPr lang="en-US" sz="2199" u="none" strike="noStrike">
                <a:solidFill>
                  <a:srgbClr val="000000"/>
                </a:solidFill>
                <a:latin typeface="Arial"/>
                <a:ea typeface="Arial"/>
                <a:cs typeface="Arial"/>
                <a:sym typeface="Arial"/>
              </a:rPr>
              <a:t>Tình trạng chuyển hóa có thể cải thiện, xấu đi hoặc duy trì ổn định theo thời gian.</a:t>
            </a:r>
          </a:p>
          <a:p>
            <a:pPr algn="l">
              <a:lnSpc>
                <a:spcPts val="3079"/>
              </a:lnSpc>
            </a:pPr>
            <a:endParaRPr lang="en-US" sz="2199" u="none" strike="noStrike">
              <a:solidFill>
                <a:srgbClr val="000000"/>
              </a:solidFill>
              <a:latin typeface="Arial"/>
              <a:ea typeface="Arial"/>
              <a:cs typeface="Arial"/>
              <a:sym typeface="Arial"/>
            </a:endParaRPr>
          </a:p>
        </p:txBody>
      </p:sp>
      <p:sp>
        <p:nvSpPr>
          <p:cNvPr id="11" name="TextBox 11"/>
          <p:cNvSpPr txBox="1"/>
          <p:nvPr/>
        </p:nvSpPr>
        <p:spPr>
          <a:xfrm>
            <a:off x="0" y="8878570"/>
            <a:ext cx="14878524" cy="39179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Arial"/>
                <a:ea typeface="Arial"/>
                <a:cs typeface="Arial"/>
                <a:sym typeface="Arial"/>
              </a:rPr>
              <a:t>✅ Tóm tắt: Hệ thống linh hoạt tích hợp giai đoạn bệnh và nguyên nhân để hướng dẫn chẩn đoán và điều trị.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806168" y="1440738"/>
            <a:ext cx="1537357" cy="1537351"/>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txBody>
            <a:bodyPr/>
            <a:lstStyle/>
            <a:p>
              <a:endParaRPr lang="en-US"/>
            </a:p>
          </p:txBody>
        </p:sp>
      </p:grpSp>
      <p:grpSp>
        <p:nvGrpSpPr>
          <p:cNvPr id="4" name="Group 4"/>
          <p:cNvGrpSpPr>
            <a:grpSpLocks noChangeAspect="1"/>
          </p:cNvGrpSpPr>
          <p:nvPr/>
        </p:nvGrpSpPr>
        <p:grpSpPr>
          <a:xfrm>
            <a:off x="8513297" y="3608482"/>
            <a:ext cx="2123101" cy="2123092"/>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txBody>
            <a:bodyPr/>
            <a:lstStyle/>
            <a:p>
              <a:endParaRPr lang="en-US"/>
            </a:p>
          </p:txBody>
        </p:sp>
      </p:grpSp>
      <p:grpSp>
        <p:nvGrpSpPr>
          <p:cNvPr id="6" name="Group 6"/>
          <p:cNvGrpSpPr/>
          <p:nvPr/>
        </p:nvGrpSpPr>
        <p:grpSpPr>
          <a:xfrm>
            <a:off x="16586718" y="-737601"/>
            <a:ext cx="2178340" cy="217834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7076"/>
            </a:solidFill>
          </p:spPr>
          <p:txBody>
            <a:bodyPr/>
            <a:lstStyle/>
            <a:p>
              <a:endParaRPr lang="en-US"/>
            </a:p>
          </p:txBody>
        </p:sp>
      </p:grpSp>
      <p:grpSp>
        <p:nvGrpSpPr>
          <p:cNvPr id="8" name="Group 8"/>
          <p:cNvGrpSpPr/>
          <p:nvPr/>
        </p:nvGrpSpPr>
        <p:grpSpPr>
          <a:xfrm>
            <a:off x="-397818" y="9258300"/>
            <a:ext cx="1426518" cy="142651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949D"/>
            </a:solidFill>
          </p:spPr>
          <p:txBody>
            <a:bodyPr/>
            <a:lstStyle/>
            <a:p>
              <a:endParaRPr lang="en-US"/>
            </a:p>
          </p:txBody>
        </p:sp>
      </p:grpSp>
      <p:sp>
        <p:nvSpPr>
          <p:cNvPr id="10" name="TextBox 10"/>
          <p:cNvSpPr txBox="1"/>
          <p:nvPr/>
        </p:nvSpPr>
        <p:spPr>
          <a:xfrm>
            <a:off x="1043202" y="1598198"/>
            <a:ext cx="4415382" cy="632841"/>
          </a:xfrm>
          <a:prstGeom prst="rect">
            <a:avLst/>
          </a:prstGeom>
        </p:spPr>
        <p:txBody>
          <a:bodyPr lIns="0" tIns="0" rIns="0" bIns="0" rtlCol="0" anchor="t">
            <a:spAutoFit/>
          </a:bodyPr>
          <a:lstStyle/>
          <a:p>
            <a:pPr algn="l">
              <a:lnSpc>
                <a:spcPts val="2472"/>
              </a:lnSpc>
            </a:pPr>
            <a:r>
              <a:rPr lang="en-US" sz="2400" b="1">
                <a:solidFill>
                  <a:srgbClr val="00949D"/>
                </a:solidFill>
                <a:latin typeface="Arial Bold"/>
                <a:ea typeface="Arial Bold"/>
                <a:cs typeface="Arial Bold"/>
                <a:sym typeface="Arial Bold"/>
              </a:rPr>
              <a:t>Những thuật ngữ không nên dùng</a:t>
            </a:r>
          </a:p>
        </p:txBody>
      </p:sp>
      <p:sp>
        <p:nvSpPr>
          <p:cNvPr id="11" name="TextBox 11"/>
          <p:cNvSpPr txBox="1"/>
          <p:nvPr/>
        </p:nvSpPr>
        <p:spPr>
          <a:xfrm>
            <a:off x="1028700" y="2354996"/>
            <a:ext cx="5524907" cy="1253486"/>
          </a:xfrm>
          <a:prstGeom prst="rect">
            <a:avLst/>
          </a:prstGeom>
        </p:spPr>
        <p:txBody>
          <a:bodyPr lIns="0" tIns="0" rIns="0" bIns="0" rtlCol="0" anchor="t">
            <a:spAutoFit/>
          </a:bodyPr>
          <a:lstStyle/>
          <a:p>
            <a:pPr algn="l">
              <a:lnSpc>
                <a:spcPts val="3360"/>
              </a:lnSpc>
            </a:pPr>
            <a:r>
              <a:rPr lang="en-US" sz="2400">
                <a:solidFill>
                  <a:srgbClr val="000000"/>
                </a:solidFill>
                <a:latin typeface="Arial"/>
                <a:ea typeface="Arial"/>
                <a:cs typeface="Arial"/>
                <a:sym typeface="Arial"/>
              </a:rPr>
              <a:t>“IDDM” và “NIDDM” gây nhầm lẫn giữa chẩn đoán và điều trị.</a:t>
            </a:r>
          </a:p>
          <a:p>
            <a:pPr algn="l">
              <a:lnSpc>
                <a:spcPts val="3360"/>
              </a:lnSpc>
            </a:pPr>
            <a:endParaRPr lang="en-US" sz="2400">
              <a:solidFill>
                <a:srgbClr val="000000"/>
              </a:solidFill>
              <a:latin typeface="Arial"/>
              <a:ea typeface="Arial"/>
              <a:cs typeface="Arial"/>
              <a:sym typeface="Arial"/>
            </a:endParaRPr>
          </a:p>
        </p:txBody>
      </p:sp>
      <p:sp>
        <p:nvSpPr>
          <p:cNvPr id="12" name="TextBox 12"/>
          <p:cNvSpPr txBox="1"/>
          <p:nvPr/>
        </p:nvSpPr>
        <p:spPr>
          <a:xfrm>
            <a:off x="1028700" y="4094257"/>
            <a:ext cx="5347544" cy="632841"/>
          </a:xfrm>
          <a:prstGeom prst="rect">
            <a:avLst/>
          </a:prstGeom>
        </p:spPr>
        <p:txBody>
          <a:bodyPr lIns="0" tIns="0" rIns="0" bIns="0" rtlCol="0" anchor="t">
            <a:spAutoFit/>
          </a:bodyPr>
          <a:lstStyle/>
          <a:p>
            <a:pPr marL="0" lvl="0" indent="0" algn="l">
              <a:lnSpc>
                <a:spcPts val="2472"/>
              </a:lnSpc>
              <a:spcBef>
                <a:spcPct val="0"/>
              </a:spcBef>
            </a:pPr>
            <a:r>
              <a:rPr lang="en-US" sz="2400" b="1">
                <a:solidFill>
                  <a:srgbClr val="00949D"/>
                </a:solidFill>
                <a:latin typeface="Arial Bold"/>
                <a:ea typeface="Arial Bold"/>
                <a:cs typeface="Arial Bold"/>
                <a:sym typeface="Arial Bold"/>
              </a:rPr>
              <a:t>Những</a:t>
            </a:r>
            <a:r>
              <a:rPr lang="en-US" sz="2400" b="1" u="none" strike="noStrike">
                <a:solidFill>
                  <a:srgbClr val="00949D"/>
                </a:solidFill>
                <a:latin typeface="Arial Bold"/>
                <a:ea typeface="Arial Bold"/>
                <a:cs typeface="Arial Bold"/>
                <a:sym typeface="Arial Bold"/>
              </a:rPr>
              <a:t> thuật ngữ được khuyến cáo sử dụng</a:t>
            </a:r>
          </a:p>
        </p:txBody>
      </p:sp>
      <p:sp>
        <p:nvSpPr>
          <p:cNvPr id="13" name="TextBox 13"/>
          <p:cNvSpPr txBox="1"/>
          <p:nvPr/>
        </p:nvSpPr>
        <p:spPr>
          <a:xfrm>
            <a:off x="1028700" y="506070"/>
            <a:ext cx="7926753" cy="522630"/>
          </a:xfrm>
          <a:prstGeom prst="rect">
            <a:avLst/>
          </a:prstGeom>
        </p:spPr>
        <p:txBody>
          <a:bodyPr lIns="0" tIns="0" rIns="0" bIns="0" rtlCol="0" anchor="t">
            <a:spAutoFit/>
          </a:bodyPr>
          <a:lstStyle/>
          <a:p>
            <a:pPr marL="0" lvl="0" indent="0" algn="just">
              <a:lnSpc>
                <a:spcPts val="3900"/>
              </a:lnSpc>
              <a:spcBef>
                <a:spcPct val="0"/>
              </a:spcBef>
            </a:pPr>
            <a:r>
              <a:rPr lang="en-US" sz="3680" b="1" spc="-99">
                <a:solidFill>
                  <a:srgbClr val="007076"/>
                </a:solidFill>
                <a:latin typeface="Aileron Bold"/>
                <a:ea typeface="Aileron Bold"/>
                <a:cs typeface="Aileron Bold"/>
                <a:sym typeface="Aileron Bold"/>
              </a:rPr>
              <a:t>3.3 Thuật </a:t>
            </a:r>
            <a:r>
              <a:rPr lang="en-US" sz="3680" b="1" u="none" strike="noStrike" spc="-99">
                <a:solidFill>
                  <a:srgbClr val="007076"/>
                </a:solidFill>
                <a:latin typeface="Aileron Bold"/>
                <a:ea typeface="Aileron Bold"/>
                <a:cs typeface="Aileron Bold"/>
                <a:sym typeface="Aileron Bold"/>
              </a:rPr>
              <a:t>ngữ</a:t>
            </a:r>
          </a:p>
        </p:txBody>
      </p:sp>
      <p:sp>
        <p:nvSpPr>
          <p:cNvPr id="14" name="TextBox 14"/>
          <p:cNvSpPr txBox="1"/>
          <p:nvPr/>
        </p:nvSpPr>
        <p:spPr>
          <a:xfrm>
            <a:off x="1028700" y="4850923"/>
            <a:ext cx="7777468" cy="5444486"/>
          </a:xfrm>
          <a:prstGeom prst="rect">
            <a:avLst/>
          </a:prstGeom>
        </p:spPr>
        <p:txBody>
          <a:bodyPr lIns="0" tIns="0" rIns="0" bIns="0" rtlCol="0" anchor="t">
            <a:spAutoFit/>
          </a:bodyPr>
          <a:lstStyle/>
          <a:p>
            <a:pPr algn="l">
              <a:lnSpc>
                <a:spcPts val="3360"/>
              </a:lnSpc>
            </a:pPr>
            <a:r>
              <a:rPr lang="en-US" sz="2400">
                <a:solidFill>
                  <a:srgbClr val="000000"/>
                </a:solidFill>
                <a:latin typeface="Arial"/>
                <a:ea typeface="Arial"/>
                <a:cs typeface="Arial"/>
                <a:sym typeface="Arial"/>
              </a:rPr>
              <a:t>Đá</a:t>
            </a:r>
            <a:r>
              <a:rPr lang="en-US" sz="2400" u="none" strike="noStrike">
                <a:solidFill>
                  <a:srgbClr val="000000"/>
                </a:solidFill>
                <a:latin typeface="Arial"/>
                <a:ea typeface="Arial"/>
                <a:cs typeface="Arial"/>
                <a:sym typeface="Arial"/>
              </a:rPr>
              <a:t>i tháo đường loại 1</a:t>
            </a:r>
          </a:p>
          <a:p>
            <a:pPr marL="518196" lvl="1" indent="-259098" algn="l">
              <a:lnSpc>
                <a:spcPts val="3360"/>
              </a:lnSpc>
              <a:buFont typeface="Arial"/>
              <a:buChar char="•"/>
            </a:pPr>
            <a:r>
              <a:rPr lang="en-US" sz="2400" u="none" strike="noStrike">
                <a:solidFill>
                  <a:srgbClr val="000000"/>
                </a:solidFill>
                <a:latin typeface="Arial"/>
                <a:ea typeface="Arial"/>
                <a:cs typeface="Arial"/>
                <a:sym typeface="Arial"/>
              </a:rPr>
              <a:t>Hủy hoại tế bào beta do tự miễn hoặc không rõ nguyên nhân</a:t>
            </a:r>
          </a:p>
          <a:p>
            <a:pPr marL="518196" lvl="1" indent="-259098" algn="l">
              <a:lnSpc>
                <a:spcPts val="3360"/>
              </a:lnSpc>
              <a:buFont typeface="Arial"/>
              <a:buChar char="•"/>
            </a:pPr>
            <a:r>
              <a:rPr lang="en-US" sz="2400" u="none" strike="noStrike">
                <a:solidFill>
                  <a:srgbClr val="000000"/>
                </a:solidFill>
                <a:latin typeface="Arial"/>
                <a:ea typeface="Arial"/>
                <a:cs typeface="Arial"/>
                <a:sym typeface="Arial"/>
              </a:rPr>
              <a:t>Dễ dẫn đến nhiễm toan ceton</a:t>
            </a:r>
          </a:p>
          <a:p>
            <a:pPr marL="518196" lvl="1" indent="-259098" algn="l">
              <a:lnSpc>
                <a:spcPts val="3360"/>
              </a:lnSpc>
              <a:buFont typeface="Arial"/>
              <a:buChar char="•"/>
            </a:pPr>
            <a:r>
              <a:rPr lang="en-US" sz="2400" u="none" strike="noStrike">
                <a:solidFill>
                  <a:srgbClr val="000000"/>
                </a:solidFill>
                <a:latin typeface="Arial"/>
                <a:ea typeface="Arial"/>
                <a:cs typeface="Arial"/>
                <a:sym typeface="Arial"/>
              </a:rPr>
              <a:t>Loại trừ các nguyên nhân cụ thể đã biết (ví dụ: xơ nang)</a:t>
            </a:r>
          </a:p>
          <a:p>
            <a:pPr marL="518196" lvl="1" indent="-259098" algn="l">
              <a:lnSpc>
                <a:spcPts val="3360"/>
              </a:lnSpc>
              <a:buFont typeface="Arial"/>
              <a:buChar char="•"/>
            </a:pPr>
            <a:r>
              <a:rPr lang="en-US" sz="2400" u="none" strike="noStrike">
                <a:solidFill>
                  <a:srgbClr val="000000"/>
                </a:solidFill>
                <a:latin typeface="Arial"/>
                <a:ea typeface="Arial"/>
                <a:cs typeface="Arial"/>
                <a:sym typeface="Arial"/>
              </a:rPr>
              <a:t>Có thể phát hiện trước khi bệnh đái tháo đường hoàn chỉnh</a:t>
            </a:r>
          </a:p>
          <a:p>
            <a:pPr algn="l">
              <a:lnSpc>
                <a:spcPts val="3360"/>
              </a:lnSpc>
            </a:pPr>
            <a:r>
              <a:rPr lang="en-US" sz="2400" u="none" strike="noStrike">
                <a:solidFill>
                  <a:srgbClr val="000000"/>
                </a:solidFill>
                <a:latin typeface="Arial"/>
                <a:ea typeface="Arial"/>
                <a:cs typeface="Arial"/>
                <a:sym typeface="Arial"/>
              </a:rPr>
              <a:t>Đái tháo đường loại 2</a:t>
            </a:r>
          </a:p>
          <a:p>
            <a:pPr marL="518196" lvl="1" indent="-259098" algn="l">
              <a:lnSpc>
                <a:spcPts val="3360"/>
              </a:lnSpc>
              <a:buFont typeface="Arial"/>
              <a:buChar char="•"/>
            </a:pPr>
            <a:r>
              <a:rPr lang="en-US" sz="2400" u="none" strike="noStrike">
                <a:solidFill>
                  <a:srgbClr val="000000"/>
                </a:solidFill>
                <a:latin typeface="Arial"/>
                <a:ea typeface="Arial"/>
                <a:cs typeface="Arial"/>
                <a:sym typeface="Arial"/>
              </a:rPr>
              <a:t>Rối loạn tiết insulin kết hợp với đề kháng insulin</a:t>
            </a:r>
          </a:p>
          <a:p>
            <a:pPr marL="518196" lvl="1" indent="-259098" algn="l">
              <a:lnSpc>
                <a:spcPts val="3360"/>
              </a:lnSpc>
              <a:buFont typeface="Arial"/>
              <a:buChar char="•"/>
            </a:pPr>
            <a:r>
              <a:rPr lang="en-US" sz="2400" u="none" strike="noStrike">
                <a:solidFill>
                  <a:srgbClr val="000000"/>
                </a:solidFill>
                <a:latin typeface="Arial"/>
                <a:ea typeface="Arial"/>
                <a:cs typeface="Arial"/>
                <a:sym typeface="Arial"/>
              </a:rPr>
              <a:t>Dạng phổ biến ở người lớn</a:t>
            </a:r>
          </a:p>
          <a:p>
            <a:pPr marL="518196" lvl="1" indent="-259098" algn="l">
              <a:lnSpc>
                <a:spcPts val="3360"/>
              </a:lnSpc>
              <a:buFont typeface="Arial"/>
              <a:buChar char="•"/>
            </a:pPr>
            <a:r>
              <a:rPr lang="en-US" sz="2400" u="none" strike="noStrike">
                <a:solidFill>
                  <a:srgbClr val="000000"/>
                </a:solidFill>
                <a:latin typeface="Arial"/>
                <a:ea typeface="Arial"/>
                <a:cs typeface="Arial"/>
                <a:sym typeface="Arial"/>
              </a:rPr>
              <a:t>Một số kiểu hình gầy (ví dụ: nhóm dân số Ấn Độ)</a:t>
            </a:r>
          </a:p>
          <a:p>
            <a:pPr algn="l">
              <a:lnSpc>
                <a:spcPts val="3360"/>
              </a:lnSpc>
            </a:pPr>
            <a:endParaRPr lang="en-US" sz="2400" u="none" strike="noStrike">
              <a:solidFill>
                <a:srgbClr val="000000"/>
              </a:solidFill>
              <a:latin typeface="Arial"/>
              <a:ea typeface="Arial"/>
              <a:cs typeface="Arial"/>
              <a:sym typeface="Arial"/>
            </a:endParaRPr>
          </a:p>
        </p:txBody>
      </p:sp>
      <p:sp>
        <p:nvSpPr>
          <p:cNvPr id="15" name="TextBox 15"/>
          <p:cNvSpPr txBox="1"/>
          <p:nvPr/>
        </p:nvSpPr>
        <p:spPr>
          <a:xfrm>
            <a:off x="11113277" y="1267489"/>
            <a:ext cx="3278819" cy="632841"/>
          </a:xfrm>
          <a:prstGeom prst="rect">
            <a:avLst/>
          </a:prstGeom>
        </p:spPr>
        <p:txBody>
          <a:bodyPr lIns="0" tIns="0" rIns="0" bIns="0" rtlCol="0" anchor="t">
            <a:spAutoFit/>
          </a:bodyPr>
          <a:lstStyle/>
          <a:p>
            <a:pPr algn="l">
              <a:lnSpc>
                <a:spcPts val="2472"/>
              </a:lnSpc>
            </a:pPr>
            <a:r>
              <a:rPr lang="en-US" sz="2400" b="1">
                <a:solidFill>
                  <a:srgbClr val="00949D"/>
                </a:solidFill>
                <a:latin typeface="Arial Bold"/>
                <a:ea typeface="Arial Bold"/>
                <a:cs typeface="Arial Bold"/>
                <a:sym typeface="Arial Bold"/>
              </a:rPr>
              <a:t>Các nhóm phân loại bị loại bỏ</a:t>
            </a:r>
          </a:p>
        </p:txBody>
      </p:sp>
      <p:sp>
        <p:nvSpPr>
          <p:cNvPr id="16" name="TextBox 16"/>
          <p:cNvSpPr txBox="1"/>
          <p:nvPr/>
        </p:nvSpPr>
        <p:spPr>
          <a:xfrm>
            <a:off x="10916206" y="1869089"/>
            <a:ext cx="7371794" cy="1953891"/>
          </a:xfrm>
          <a:prstGeom prst="rect">
            <a:avLst/>
          </a:prstGeom>
        </p:spPr>
        <p:txBody>
          <a:bodyPr lIns="0" tIns="0" rIns="0" bIns="0" rtlCol="0" anchor="t">
            <a:spAutoFit/>
          </a:bodyPr>
          <a:lstStyle/>
          <a:p>
            <a:pPr marL="475017" lvl="1" indent="-237508" algn="l">
              <a:lnSpc>
                <a:spcPts val="3080"/>
              </a:lnSpc>
              <a:buFont typeface="Arial"/>
              <a:buChar char="•"/>
            </a:pPr>
            <a:r>
              <a:rPr lang="en-US" sz="2200">
                <a:solidFill>
                  <a:srgbClr val="000000"/>
                </a:solidFill>
                <a:latin typeface="Arial"/>
                <a:ea typeface="Arial"/>
                <a:cs typeface="Arial"/>
                <a:sym typeface="Arial"/>
              </a:rPr>
              <a:t>Đái tháo đường liên quan đến suy dinh dưỡng (MRDM) đã bị loại bỏ</a:t>
            </a:r>
          </a:p>
          <a:p>
            <a:pPr marL="475017" lvl="1" indent="-237508" algn="l">
              <a:lnSpc>
                <a:spcPts val="3080"/>
              </a:lnSpc>
              <a:buFont typeface="Arial"/>
              <a:buChar char="•"/>
            </a:pPr>
            <a:r>
              <a:rPr lang="en-US" sz="2200">
                <a:solidFill>
                  <a:srgbClr val="000000"/>
                </a:solidFill>
                <a:latin typeface="Arial"/>
                <a:ea typeface="Arial"/>
                <a:cs typeface="Arial"/>
                <a:sym typeface="Arial"/>
              </a:rPr>
              <a:t>PDPD = đái tháo đường biến đổi do suy dinh dưỡng (cần nghiên cứu thêm)</a:t>
            </a:r>
          </a:p>
          <a:p>
            <a:pPr marL="475017" lvl="1" indent="-237508" algn="l">
              <a:lnSpc>
                <a:spcPts val="3080"/>
              </a:lnSpc>
              <a:buFont typeface="Arial"/>
              <a:buChar char="•"/>
            </a:pPr>
            <a:r>
              <a:rPr lang="en-US" sz="2200">
                <a:solidFill>
                  <a:srgbClr val="000000"/>
                </a:solidFill>
                <a:latin typeface="Arial"/>
                <a:ea typeface="Arial"/>
                <a:cs typeface="Arial"/>
                <a:sym typeface="Arial"/>
              </a:rPr>
              <a:t>FCPD = hiện được gọi là bệnh tụy ngoại tiết</a:t>
            </a:r>
          </a:p>
        </p:txBody>
      </p:sp>
      <p:sp>
        <p:nvSpPr>
          <p:cNvPr id="17" name="TextBox 17"/>
          <p:cNvSpPr txBox="1"/>
          <p:nvPr/>
        </p:nvSpPr>
        <p:spPr>
          <a:xfrm>
            <a:off x="11040489" y="4884647"/>
            <a:ext cx="6955685" cy="2734941"/>
          </a:xfrm>
          <a:prstGeom prst="rect">
            <a:avLst/>
          </a:prstGeom>
        </p:spPr>
        <p:txBody>
          <a:bodyPr lIns="0" tIns="0" rIns="0" bIns="0" rtlCol="0" anchor="t">
            <a:spAutoFit/>
          </a:bodyPr>
          <a:lstStyle/>
          <a:p>
            <a:pPr marL="475017" lvl="1" indent="-237508" algn="l">
              <a:lnSpc>
                <a:spcPts val="3080"/>
              </a:lnSpc>
              <a:buFont typeface="Arial"/>
              <a:buChar char="•"/>
            </a:pPr>
            <a:r>
              <a:rPr lang="en-US" sz="2200">
                <a:solidFill>
                  <a:srgbClr val="000000"/>
                </a:solidFill>
                <a:latin typeface="Arial"/>
                <a:ea typeface="Arial"/>
                <a:cs typeface="Arial"/>
                <a:sym typeface="Arial"/>
              </a:rPr>
              <a:t>Rối</a:t>
            </a:r>
            <a:r>
              <a:rPr lang="en-US" sz="2200" u="none" strike="noStrike">
                <a:solidFill>
                  <a:srgbClr val="000000"/>
                </a:solidFill>
                <a:latin typeface="Arial"/>
                <a:ea typeface="Arial"/>
                <a:cs typeface="Arial"/>
                <a:sym typeface="Arial"/>
              </a:rPr>
              <a:t> loạn </a:t>
            </a:r>
            <a:r>
              <a:rPr lang="en-US" sz="2200">
                <a:solidFill>
                  <a:srgbClr val="000000"/>
                </a:solidFill>
                <a:latin typeface="Arial"/>
                <a:ea typeface="Arial"/>
                <a:cs typeface="Arial"/>
                <a:sym typeface="Arial"/>
              </a:rPr>
              <a:t>d</a:t>
            </a:r>
            <a:r>
              <a:rPr lang="en-US" sz="2200" u="none" strike="noStrike">
                <a:solidFill>
                  <a:srgbClr val="000000"/>
                </a:solidFill>
                <a:latin typeface="Arial"/>
                <a:ea typeface="Arial"/>
                <a:cs typeface="Arial"/>
                <a:sym typeface="Arial"/>
              </a:rPr>
              <a:t>ung</a:t>
            </a:r>
            <a:r>
              <a:rPr lang="en-US" sz="2200">
                <a:solidFill>
                  <a:srgbClr val="000000"/>
                </a:solidFill>
                <a:latin typeface="Arial"/>
                <a:ea typeface="Arial"/>
                <a:cs typeface="Arial"/>
                <a:sym typeface="Arial"/>
              </a:rPr>
              <a:t> </a:t>
            </a:r>
            <a:r>
              <a:rPr lang="en-US" sz="2200" u="none" strike="noStrike">
                <a:solidFill>
                  <a:srgbClr val="000000"/>
                </a:solidFill>
                <a:latin typeface="Arial"/>
                <a:ea typeface="Arial"/>
                <a:cs typeface="Arial"/>
                <a:sym typeface="Arial"/>
              </a:rPr>
              <a:t>nạp g</a:t>
            </a:r>
            <a:r>
              <a:rPr lang="en-US" sz="2200">
                <a:solidFill>
                  <a:srgbClr val="000000"/>
                </a:solidFill>
                <a:latin typeface="Arial"/>
                <a:ea typeface="Arial"/>
                <a:cs typeface="Arial"/>
                <a:sym typeface="Arial"/>
              </a:rPr>
              <a:t>lucose (IGT) = </a:t>
            </a:r>
            <a:r>
              <a:rPr lang="en-US" sz="2200" u="none" strike="noStrike">
                <a:solidFill>
                  <a:srgbClr val="000000"/>
                </a:solidFill>
                <a:latin typeface="Arial"/>
                <a:ea typeface="Arial"/>
                <a:cs typeface="Arial"/>
                <a:sym typeface="Arial"/>
              </a:rPr>
              <a:t>g</a:t>
            </a:r>
            <a:r>
              <a:rPr lang="en-US" sz="2200">
                <a:solidFill>
                  <a:srgbClr val="000000"/>
                </a:solidFill>
                <a:latin typeface="Arial"/>
                <a:ea typeface="Arial"/>
                <a:cs typeface="Arial"/>
                <a:sym typeface="Arial"/>
              </a:rPr>
              <a:t>iai</a:t>
            </a:r>
            <a:r>
              <a:rPr lang="en-US" sz="2200" u="none" strike="noStrike">
                <a:solidFill>
                  <a:srgbClr val="000000"/>
                </a:solidFill>
                <a:latin typeface="Arial"/>
                <a:ea typeface="Arial"/>
                <a:cs typeface="Arial"/>
                <a:sym typeface="Arial"/>
              </a:rPr>
              <a:t> đoạn </a:t>
            </a:r>
            <a:r>
              <a:rPr lang="en-US" sz="2200">
                <a:solidFill>
                  <a:srgbClr val="000000"/>
                </a:solidFill>
                <a:latin typeface="Arial"/>
                <a:ea typeface="Arial"/>
                <a:cs typeface="Arial"/>
                <a:sym typeface="Arial"/>
              </a:rPr>
              <a:t>r</a:t>
            </a:r>
            <a:r>
              <a:rPr lang="en-US" sz="2200" u="none" strike="noStrike">
                <a:solidFill>
                  <a:srgbClr val="000000"/>
                </a:solidFill>
                <a:latin typeface="Arial"/>
                <a:ea typeface="Arial"/>
                <a:cs typeface="Arial"/>
                <a:sym typeface="Arial"/>
              </a:rPr>
              <a:t>ối</a:t>
            </a:r>
            <a:r>
              <a:rPr lang="en-US" sz="2200">
                <a:solidFill>
                  <a:srgbClr val="000000"/>
                </a:solidFill>
                <a:latin typeface="Arial"/>
                <a:ea typeface="Arial"/>
                <a:cs typeface="Arial"/>
                <a:sym typeface="Arial"/>
              </a:rPr>
              <a:t> lo</a:t>
            </a:r>
            <a:r>
              <a:rPr lang="en-US" sz="2200" u="none" strike="noStrike">
                <a:solidFill>
                  <a:srgbClr val="000000"/>
                </a:solidFill>
                <a:latin typeface="Arial"/>
                <a:ea typeface="Arial"/>
                <a:cs typeface="Arial"/>
                <a:sym typeface="Arial"/>
              </a:rPr>
              <a:t>ạ</a:t>
            </a:r>
            <a:r>
              <a:rPr lang="en-US" sz="2200">
                <a:solidFill>
                  <a:srgbClr val="000000"/>
                </a:solidFill>
                <a:latin typeface="Arial"/>
                <a:ea typeface="Arial"/>
                <a:cs typeface="Arial"/>
                <a:sym typeface="Arial"/>
              </a:rPr>
              <a:t>n </a:t>
            </a:r>
            <a:r>
              <a:rPr lang="en-US" sz="2200" u="none" strike="noStrike">
                <a:solidFill>
                  <a:srgbClr val="000000"/>
                </a:solidFill>
                <a:latin typeface="Arial"/>
                <a:ea typeface="Arial"/>
                <a:cs typeface="Arial"/>
                <a:sym typeface="Arial"/>
              </a:rPr>
              <a:t>điều hò</a:t>
            </a:r>
            <a:r>
              <a:rPr lang="en-US" sz="2200">
                <a:solidFill>
                  <a:srgbClr val="000000"/>
                </a:solidFill>
                <a:latin typeface="Arial"/>
                <a:ea typeface="Arial"/>
                <a:cs typeface="Arial"/>
                <a:sym typeface="Arial"/>
              </a:rPr>
              <a:t>a, </a:t>
            </a:r>
            <a:r>
              <a:rPr lang="en-US" sz="2200" u="none" strike="noStrike">
                <a:solidFill>
                  <a:srgbClr val="000000"/>
                </a:solidFill>
                <a:latin typeface="Arial"/>
                <a:ea typeface="Arial"/>
                <a:cs typeface="Arial"/>
                <a:sym typeface="Arial"/>
              </a:rPr>
              <a:t>chư</a:t>
            </a:r>
            <a:r>
              <a:rPr lang="en-US" sz="2200">
                <a:solidFill>
                  <a:srgbClr val="000000"/>
                </a:solidFill>
                <a:latin typeface="Arial"/>
                <a:ea typeface="Arial"/>
                <a:cs typeface="Arial"/>
                <a:sym typeface="Arial"/>
              </a:rPr>
              <a:t>a</a:t>
            </a:r>
            <a:r>
              <a:rPr lang="en-US" sz="2200" u="none" strike="noStrike">
                <a:solidFill>
                  <a:srgbClr val="000000"/>
                </a:solidFill>
                <a:latin typeface="Arial"/>
                <a:ea typeface="Arial"/>
                <a:cs typeface="Arial"/>
                <a:sym typeface="Arial"/>
              </a:rPr>
              <a:t> </a:t>
            </a:r>
            <a:r>
              <a:rPr lang="en-US" sz="2200">
                <a:solidFill>
                  <a:srgbClr val="000000"/>
                </a:solidFill>
                <a:latin typeface="Arial"/>
                <a:ea typeface="Arial"/>
                <a:cs typeface="Arial"/>
                <a:sym typeface="Arial"/>
              </a:rPr>
              <a:t>p</a:t>
            </a:r>
            <a:r>
              <a:rPr lang="en-US" sz="2200" u="none" strike="noStrike">
                <a:solidFill>
                  <a:srgbClr val="000000"/>
                </a:solidFill>
                <a:latin typeface="Arial"/>
                <a:ea typeface="Arial"/>
                <a:cs typeface="Arial"/>
                <a:sym typeface="Arial"/>
              </a:rPr>
              <a:t>hải đá</a:t>
            </a:r>
            <a:r>
              <a:rPr lang="en-US" sz="2200">
                <a:solidFill>
                  <a:srgbClr val="000000"/>
                </a:solidFill>
                <a:latin typeface="Arial"/>
                <a:ea typeface="Arial"/>
                <a:cs typeface="Arial"/>
                <a:sym typeface="Arial"/>
              </a:rPr>
              <a:t>i t</a:t>
            </a:r>
            <a:r>
              <a:rPr lang="en-US" sz="2200" u="none" strike="noStrike">
                <a:solidFill>
                  <a:srgbClr val="000000"/>
                </a:solidFill>
                <a:latin typeface="Arial"/>
                <a:ea typeface="Arial"/>
                <a:cs typeface="Arial"/>
                <a:sym typeface="Arial"/>
              </a:rPr>
              <a:t>háo đườ</a:t>
            </a:r>
            <a:r>
              <a:rPr lang="en-US" sz="2200">
                <a:solidFill>
                  <a:srgbClr val="000000"/>
                </a:solidFill>
                <a:latin typeface="Arial"/>
                <a:ea typeface="Arial"/>
                <a:cs typeface="Arial"/>
                <a:sym typeface="Arial"/>
              </a:rPr>
              <a:t>ng</a:t>
            </a:r>
          </a:p>
          <a:p>
            <a:pPr marL="475017" lvl="1" indent="-237508" algn="l">
              <a:lnSpc>
                <a:spcPts val="3080"/>
              </a:lnSpc>
              <a:buFont typeface="Arial"/>
              <a:buChar char="•"/>
            </a:pPr>
            <a:r>
              <a:rPr lang="en-US" sz="2200" u="none" strike="noStrike">
                <a:solidFill>
                  <a:srgbClr val="000000"/>
                </a:solidFill>
                <a:latin typeface="Arial"/>
                <a:ea typeface="Arial"/>
                <a:cs typeface="Arial"/>
                <a:sym typeface="Arial"/>
              </a:rPr>
              <a:t>Rối</a:t>
            </a:r>
            <a:r>
              <a:rPr lang="en-US" sz="2200">
                <a:solidFill>
                  <a:srgbClr val="000000"/>
                </a:solidFill>
                <a:latin typeface="Arial"/>
                <a:ea typeface="Arial"/>
                <a:cs typeface="Arial"/>
                <a:sym typeface="Arial"/>
              </a:rPr>
              <a:t> l</a:t>
            </a:r>
            <a:r>
              <a:rPr lang="en-US" sz="2200" u="none" strike="noStrike">
                <a:solidFill>
                  <a:srgbClr val="000000"/>
                </a:solidFill>
                <a:latin typeface="Arial"/>
                <a:ea typeface="Arial"/>
                <a:cs typeface="Arial"/>
                <a:sym typeface="Arial"/>
              </a:rPr>
              <a:t>oạn đường hu</a:t>
            </a:r>
            <a:r>
              <a:rPr lang="en-US" sz="2200">
                <a:solidFill>
                  <a:srgbClr val="000000"/>
                </a:solidFill>
                <a:latin typeface="Arial"/>
                <a:ea typeface="Arial"/>
                <a:cs typeface="Arial"/>
                <a:sym typeface="Arial"/>
              </a:rPr>
              <a:t>y</a:t>
            </a:r>
            <a:r>
              <a:rPr lang="en-US" sz="2200" u="none" strike="noStrike">
                <a:solidFill>
                  <a:srgbClr val="000000"/>
                </a:solidFill>
                <a:latin typeface="Arial"/>
                <a:ea typeface="Arial"/>
                <a:cs typeface="Arial"/>
                <a:sym typeface="Arial"/>
              </a:rPr>
              <a:t>ết lú</a:t>
            </a:r>
            <a:r>
              <a:rPr lang="en-US" sz="2200">
                <a:solidFill>
                  <a:srgbClr val="000000"/>
                </a:solidFill>
                <a:latin typeface="Arial"/>
                <a:ea typeface="Arial"/>
                <a:cs typeface="Arial"/>
                <a:sym typeface="Arial"/>
              </a:rPr>
              <a:t>c</a:t>
            </a:r>
            <a:r>
              <a:rPr lang="en-US" sz="2200" u="none" strike="noStrike">
                <a:solidFill>
                  <a:srgbClr val="000000"/>
                </a:solidFill>
                <a:latin typeface="Arial"/>
                <a:ea typeface="Arial"/>
                <a:cs typeface="Arial"/>
                <a:sym typeface="Arial"/>
              </a:rPr>
              <a:t> đó</a:t>
            </a:r>
            <a:r>
              <a:rPr lang="en-US" sz="2200">
                <a:solidFill>
                  <a:srgbClr val="000000"/>
                </a:solidFill>
                <a:latin typeface="Arial"/>
                <a:ea typeface="Arial"/>
                <a:cs typeface="Arial"/>
                <a:sym typeface="Arial"/>
              </a:rPr>
              <a:t>i (IFG) = </a:t>
            </a:r>
            <a:r>
              <a:rPr lang="en-US" sz="2200" u="none" strike="noStrike">
                <a:solidFill>
                  <a:srgbClr val="000000"/>
                </a:solidFill>
                <a:latin typeface="Arial"/>
                <a:ea typeface="Arial"/>
                <a:cs typeface="Arial"/>
                <a:sym typeface="Arial"/>
              </a:rPr>
              <a:t>đườ</a:t>
            </a:r>
            <a:r>
              <a:rPr lang="en-US" sz="2200">
                <a:solidFill>
                  <a:srgbClr val="000000"/>
                </a:solidFill>
                <a:latin typeface="Arial"/>
                <a:ea typeface="Arial"/>
                <a:cs typeface="Arial"/>
                <a:sym typeface="Arial"/>
              </a:rPr>
              <a:t>ng </a:t>
            </a:r>
            <a:r>
              <a:rPr lang="en-US" sz="2200" u="none" strike="noStrike">
                <a:solidFill>
                  <a:srgbClr val="000000"/>
                </a:solidFill>
                <a:latin typeface="Arial"/>
                <a:ea typeface="Arial"/>
                <a:cs typeface="Arial"/>
                <a:sym typeface="Arial"/>
              </a:rPr>
              <a:t>h</a:t>
            </a:r>
            <a:r>
              <a:rPr lang="en-US" sz="2200">
                <a:solidFill>
                  <a:srgbClr val="000000"/>
                </a:solidFill>
                <a:latin typeface="Arial"/>
                <a:ea typeface="Arial"/>
                <a:cs typeface="Arial"/>
                <a:sym typeface="Arial"/>
              </a:rPr>
              <a:t>u</a:t>
            </a:r>
            <a:r>
              <a:rPr lang="en-US" sz="2200" u="none" strike="noStrike">
                <a:solidFill>
                  <a:srgbClr val="000000"/>
                </a:solidFill>
                <a:latin typeface="Arial"/>
                <a:ea typeface="Arial"/>
                <a:cs typeface="Arial"/>
                <a:sym typeface="Arial"/>
              </a:rPr>
              <a:t>yết lú</a:t>
            </a:r>
            <a:r>
              <a:rPr lang="en-US" sz="2200">
                <a:solidFill>
                  <a:srgbClr val="000000"/>
                </a:solidFill>
                <a:latin typeface="Arial"/>
                <a:ea typeface="Arial"/>
                <a:cs typeface="Arial"/>
                <a:sym typeface="Arial"/>
              </a:rPr>
              <a:t>c</a:t>
            </a:r>
            <a:r>
              <a:rPr lang="en-US" sz="2200" u="none" strike="noStrike">
                <a:solidFill>
                  <a:srgbClr val="000000"/>
                </a:solidFill>
                <a:latin typeface="Arial"/>
                <a:ea typeface="Arial"/>
                <a:cs typeface="Arial"/>
                <a:sym typeface="Arial"/>
              </a:rPr>
              <a:t> đói</a:t>
            </a:r>
            <a:r>
              <a:rPr lang="en-US" sz="2200">
                <a:solidFill>
                  <a:srgbClr val="000000"/>
                </a:solidFill>
                <a:latin typeface="Arial"/>
                <a:ea typeface="Arial"/>
                <a:cs typeface="Arial"/>
                <a:sym typeface="Arial"/>
              </a:rPr>
              <a:t> </a:t>
            </a:r>
            <a:r>
              <a:rPr lang="en-US" sz="2200" u="none" strike="noStrike">
                <a:solidFill>
                  <a:srgbClr val="000000"/>
                </a:solidFill>
                <a:latin typeface="Arial"/>
                <a:ea typeface="Arial"/>
                <a:cs typeface="Arial"/>
                <a:sym typeface="Arial"/>
              </a:rPr>
              <a:t>c</a:t>
            </a:r>
            <a:r>
              <a:rPr lang="en-US" sz="2200">
                <a:solidFill>
                  <a:srgbClr val="000000"/>
                </a:solidFill>
                <a:latin typeface="Arial"/>
                <a:ea typeface="Arial"/>
                <a:cs typeface="Arial"/>
                <a:sym typeface="Arial"/>
              </a:rPr>
              <a:t>ao </a:t>
            </a:r>
            <a:r>
              <a:rPr lang="en-US" sz="2200" u="none" strike="noStrike">
                <a:solidFill>
                  <a:srgbClr val="000000"/>
                </a:solidFill>
                <a:latin typeface="Arial"/>
                <a:ea typeface="Arial"/>
                <a:cs typeface="Arial"/>
                <a:sym typeface="Arial"/>
              </a:rPr>
              <a:t>hơ</a:t>
            </a:r>
            <a:r>
              <a:rPr lang="en-US" sz="2200">
                <a:solidFill>
                  <a:srgbClr val="000000"/>
                </a:solidFill>
                <a:latin typeface="Arial"/>
                <a:ea typeface="Arial"/>
                <a:cs typeface="Arial"/>
                <a:sym typeface="Arial"/>
              </a:rPr>
              <a:t>n b</a:t>
            </a:r>
            <a:r>
              <a:rPr lang="en-US" sz="2200" u="none" strike="noStrike">
                <a:solidFill>
                  <a:srgbClr val="000000"/>
                </a:solidFill>
                <a:latin typeface="Arial"/>
                <a:ea typeface="Arial"/>
                <a:cs typeface="Arial"/>
                <a:sym typeface="Arial"/>
              </a:rPr>
              <a:t>ình </a:t>
            </a:r>
            <a:r>
              <a:rPr lang="en-US" sz="2200">
                <a:solidFill>
                  <a:srgbClr val="000000"/>
                </a:solidFill>
                <a:latin typeface="Arial"/>
                <a:ea typeface="Arial"/>
                <a:cs typeface="Arial"/>
                <a:sym typeface="Arial"/>
              </a:rPr>
              <a:t>t</a:t>
            </a:r>
            <a:r>
              <a:rPr lang="en-US" sz="2200" u="none" strike="noStrike">
                <a:solidFill>
                  <a:srgbClr val="000000"/>
                </a:solidFill>
                <a:latin typeface="Arial"/>
                <a:ea typeface="Arial"/>
                <a:cs typeface="Arial"/>
                <a:sym typeface="Arial"/>
              </a:rPr>
              <a:t>hường</a:t>
            </a:r>
            <a:r>
              <a:rPr lang="en-US" sz="2200">
                <a:solidFill>
                  <a:srgbClr val="000000"/>
                </a:solidFill>
                <a:latin typeface="Arial"/>
                <a:ea typeface="Arial"/>
                <a:cs typeface="Arial"/>
                <a:sym typeface="Arial"/>
              </a:rPr>
              <a:t> </a:t>
            </a:r>
            <a:r>
              <a:rPr lang="en-US" sz="2200" u="none" strike="noStrike">
                <a:solidFill>
                  <a:srgbClr val="000000"/>
                </a:solidFill>
                <a:latin typeface="Arial"/>
                <a:ea typeface="Arial"/>
                <a:cs typeface="Arial"/>
                <a:sym typeface="Arial"/>
              </a:rPr>
              <a:t>nhưng</a:t>
            </a:r>
            <a:r>
              <a:rPr lang="en-US" sz="2200">
                <a:solidFill>
                  <a:srgbClr val="000000"/>
                </a:solidFill>
                <a:latin typeface="Arial"/>
                <a:ea typeface="Arial"/>
                <a:cs typeface="Arial"/>
                <a:sym typeface="Arial"/>
              </a:rPr>
              <a:t> </a:t>
            </a:r>
            <a:r>
              <a:rPr lang="en-US" sz="2200" u="none" strike="noStrike">
                <a:solidFill>
                  <a:srgbClr val="000000"/>
                </a:solidFill>
                <a:latin typeface="Arial"/>
                <a:ea typeface="Arial"/>
                <a:cs typeface="Arial"/>
                <a:sym typeface="Arial"/>
              </a:rPr>
              <a:t>chư</a:t>
            </a:r>
            <a:r>
              <a:rPr lang="en-US" sz="2200">
                <a:solidFill>
                  <a:srgbClr val="000000"/>
                </a:solidFill>
                <a:latin typeface="Arial"/>
                <a:ea typeface="Arial"/>
                <a:cs typeface="Arial"/>
                <a:sym typeface="Arial"/>
              </a:rPr>
              <a:t>a</a:t>
            </a:r>
            <a:r>
              <a:rPr lang="en-US" sz="2200" u="none" strike="noStrike">
                <a:solidFill>
                  <a:srgbClr val="000000"/>
                </a:solidFill>
                <a:latin typeface="Arial"/>
                <a:ea typeface="Arial"/>
                <a:cs typeface="Arial"/>
                <a:sym typeface="Arial"/>
              </a:rPr>
              <a:t> đủ </a:t>
            </a:r>
            <a:r>
              <a:rPr lang="en-US" sz="2200">
                <a:solidFill>
                  <a:srgbClr val="000000"/>
                </a:solidFill>
                <a:latin typeface="Arial"/>
                <a:ea typeface="Arial"/>
                <a:cs typeface="Arial"/>
                <a:sym typeface="Arial"/>
              </a:rPr>
              <a:t>ti</a:t>
            </a:r>
            <a:r>
              <a:rPr lang="en-US" sz="2200" u="none" strike="noStrike">
                <a:solidFill>
                  <a:srgbClr val="000000"/>
                </a:solidFill>
                <a:latin typeface="Arial"/>
                <a:ea typeface="Arial"/>
                <a:cs typeface="Arial"/>
                <a:sym typeface="Arial"/>
              </a:rPr>
              <a:t>êu chuẩ</a:t>
            </a:r>
            <a:r>
              <a:rPr lang="en-US" sz="2200">
                <a:solidFill>
                  <a:srgbClr val="000000"/>
                </a:solidFill>
                <a:latin typeface="Arial"/>
                <a:ea typeface="Arial"/>
                <a:cs typeface="Arial"/>
                <a:sym typeface="Arial"/>
              </a:rPr>
              <a:t>n </a:t>
            </a:r>
            <a:r>
              <a:rPr lang="en-US" sz="2200" u="none" strike="noStrike">
                <a:solidFill>
                  <a:srgbClr val="000000"/>
                </a:solidFill>
                <a:latin typeface="Arial"/>
                <a:ea typeface="Arial"/>
                <a:cs typeface="Arial"/>
                <a:sym typeface="Arial"/>
              </a:rPr>
              <a:t>đá</a:t>
            </a:r>
            <a:r>
              <a:rPr lang="en-US" sz="2200">
                <a:solidFill>
                  <a:srgbClr val="000000"/>
                </a:solidFill>
                <a:latin typeface="Arial"/>
                <a:ea typeface="Arial"/>
                <a:cs typeface="Arial"/>
                <a:sym typeface="Arial"/>
              </a:rPr>
              <a:t>i</a:t>
            </a:r>
            <a:r>
              <a:rPr lang="en-US" sz="2200" u="none" strike="noStrike">
                <a:solidFill>
                  <a:srgbClr val="000000"/>
                </a:solidFill>
                <a:latin typeface="Arial"/>
                <a:ea typeface="Arial"/>
                <a:cs typeface="Arial"/>
                <a:sym typeface="Arial"/>
              </a:rPr>
              <a:t> </a:t>
            </a:r>
            <a:r>
              <a:rPr lang="en-US" sz="2200">
                <a:solidFill>
                  <a:srgbClr val="000000"/>
                </a:solidFill>
                <a:latin typeface="Arial"/>
                <a:ea typeface="Arial"/>
                <a:cs typeface="Arial"/>
                <a:sym typeface="Arial"/>
              </a:rPr>
              <a:t>t</a:t>
            </a:r>
            <a:r>
              <a:rPr lang="en-US" sz="2200" u="none" strike="noStrike">
                <a:solidFill>
                  <a:srgbClr val="000000"/>
                </a:solidFill>
                <a:latin typeface="Arial"/>
                <a:ea typeface="Arial"/>
                <a:cs typeface="Arial"/>
                <a:sym typeface="Arial"/>
              </a:rPr>
              <a:t>háo</a:t>
            </a:r>
            <a:r>
              <a:rPr lang="en-US" sz="2200">
                <a:solidFill>
                  <a:srgbClr val="000000"/>
                </a:solidFill>
                <a:latin typeface="Arial"/>
                <a:ea typeface="Arial"/>
                <a:cs typeface="Arial"/>
                <a:sym typeface="Arial"/>
              </a:rPr>
              <a:t> </a:t>
            </a:r>
            <a:r>
              <a:rPr lang="en-US" sz="2200" u="none" strike="noStrike">
                <a:solidFill>
                  <a:srgbClr val="000000"/>
                </a:solidFill>
                <a:latin typeface="Arial"/>
                <a:ea typeface="Arial"/>
                <a:cs typeface="Arial"/>
                <a:sym typeface="Arial"/>
              </a:rPr>
              <a:t>đường</a:t>
            </a:r>
          </a:p>
          <a:p>
            <a:pPr marL="475017" lvl="1" indent="-237508" algn="l">
              <a:lnSpc>
                <a:spcPts val="3080"/>
              </a:lnSpc>
              <a:buFont typeface="Arial"/>
              <a:buChar char="•"/>
            </a:pPr>
            <a:r>
              <a:rPr lang="en-US" sz="2200" u="none" strike="noStrike">
                <a:solidFill>
                  <a:srgbClr val="000000"/>
                </a:solidFill>
                <a:latin typeface="Arial"/>
                <a:ea typeface="Arial"/>
                <a:cs typeface="Arial"/>
                <a:sym typeface="Arial"/>
              </a:rPr>
              <a:t>Đá</a:t>
            </a:r>
            <a:r>
              <a:rPr lang="en-US" sz="2200">
                <a:solidFill>
                  <a:srgbClr val="000000"/>
                </a:solidFill>
                <a:latin typeface="Arial"/>
                <a:ea typeface="Arial"/>
                <a:cs typeface="Arial"/>
                <a:sym typeface="Arial"/>
              </a:rPr>
              <a:t>i</a:t>
            </a:r>
            <a:r>
              <a:rPr lang="en-US" sz="2200" u="none" strike="noStrike">
                <a:solidFill>
                  <a:srgbClr val="000000"/>
                </a:solidFill>
                <a:latin typeface="Arial"/>
                <a:ea typeface="Arial"/>
                <a:cs typeface="Arial"/>
                <a:sym typeface="Arial"/>
              </a:rPr>
              <a:t> tháo đườ</a:t>
            </a:r>
            <a:r>
              <a:rPr lang="en-US" sz="2200">
                <a:solidFill>
                  <a:srgbClr val="000000"/>
                </a:solidFill>
                <a:latin typeface="Arial"/>
                <a:ea typeface="Arial"/>
                <a:cs typeface="Arial"/>
                <a:sym typeface="Arial"/>
              </a:rPr>
              <a:t>n</a:t>
            </a:r>
            <a:r>
              <a:rPr lang="en-US" sz="2200" u="none" strike="noStrike">
                <a:solidFill>
                  <a:srgbClr val="000000"/>
                </a:solidFill>
                <a:latin typeface="Arial"/>
                <a:ea typeface="Arial"/>
                <a:cs typeface="Arial"/>
                <a:sym typeface="Arial"/>
              </a:rPr>
              <a:t>g</a:t>
            </a:r>
            <a:r>
              <a:rPr lang="en-US" sz="2200">
                <a:solidFill>
                  <a:srgbClr val="000000"/>
                </a:solidFill>
                <a:latin typeface="Arial"/>
                <a:ea typeface="Arial"/>
                <a:cs typeface="Arial"/>
                <a:sym typeface="Arial"/>
              </a:rPr>
              <a:t> </a:t>
            </a:r>
            <a:r>
              <a:rPr lang="en-US" sz="2200" u="none" strike="noStrike">
                <a:solidFill>
                  <a:srgbClr val="000000"/>
                </a:solidFill>
                <a:latin typeface="Arial"/>
                <a:ea typeface="Arial"/>
                <a:cs typeface="Arial"/>
                <a:sym typeface="Arial"/>
              </a:rPr>
              <a:t>thai kỳ (GDM) ba</a:t>
            </a:r>
            <a:r>
              <a:rPr lang="en-US" sz="2200">
                <a:solidFill>
                  <a:srgbClr val="000000"/>
                </a:solidFill>
                <a:latin typeface="Arial"/>
                <a:ea typeface="Arial"/>
                <a:cs typeface="Arial"/>
                <a:sym typeface="Arial"/>
              </a:rPr>
              <a:t>o</a:t>
            </a:r>
            <a:r>
              <a:rPr lang="en-US" sz="2200" u="none" strike="noStrike">
                <a:solidFill>
                  <a:srgbClr val="000000"/>
                </a:solidFill>
                <a:latin typeface="Arial"/>
                <a:ea typeface="Arial"/>
                <a:cs typeface="Arial"/>
                <a:sym typeface="Arial"/>
              </a:rPr>
              <a:t> gồ</a:t>
            </a:r>
            <a:r>
              <a:rPr lang="en-US" sz="2200">
                <a:solidFill>
                  <a:srgbClr val="000000"/>
                </a:solidFill>
                <a:latin typeface="Arial"/>
                <a:ea typeface="Arial"/>
                <a:cs typeface="Arial"/>
                <a:sym typeface="Arial"/>
              </a:rPr>
              <a:t>m</a:t>
            </a:r>
            <a:r>
              <a:rPr lang="en-US" sz="2200" u="none" strike="noStrike">
                <a:solidFill>
                  <a:srgbClr val="000000"/>
                </a:solidFill>
                <a:latin typeface="Arial"/>
                <a:ea typeface="Arial"/>
                <a:cs typeface="Arial"/>
                <a:sym typeface="Arial"/>
              </a:rPr>
              <a:t> cả</a:t>
            </a:r>
            <a:r>
              <a:rPr lang="en-US" sz="2200">
                <a:solidFill>
                  <a:srgbClr val="000000"/>
                </a:solidFill>
                <a:latin typeface="Arial"/>
                <a:ea typeface="Arial"/>
                <a:cs typeface="Arial"/>
                <a:sym typeface="Arial"/>
              </a:rPr>
              <a:t> GIGT </a:t>
            </a:r>
            <a:r>
              <a:rPr lang="en-US" sz="2200" u="none" strike="noStrike">
                <a:solidFill>
                  <a:srgbClr val="000000"/>
                </a:solidFill>
                <a:latin typeface="Arial"/>
                <a:ea typeface="Arial"/>
                <a:cs typeface="Arial"/>
                <a:sym typeface="Arial"/>
              </a:rPr>
              <a:t>và</a:t>
            </a:r>
            <a:r>
              <a:rPr lang="en-US" sz="2200">
                <a:solidFill>
                  <a:srgbClr val="000000"/>
                </a:solidFill>
                <a:latin typeface="Arial"/>
                <a:ea typeface="Arial"/>
                <a:cs typeface="Arial"/>
                <a:sym typeface="Arial"/>
              </a:rPr>
              <a:t> GDM</a:t>
            </a:r>
            <a:r>
              <a:rPr lang="en-US" sz="2200" u="none" strike="noStrike">
                <a:solidFill>
                  <a:srgbClr val="000000"/>
                </a:solidFill>
                <a:latin typeface="Arial"/>
                <a:ea typeface="Arial"/>
                <a:cs typeface="Arial"/>
                <a:sym typeface="Arial"/>
              </a:rPr>
              <a:t> trước đây</a:t>
            </a:r>
          </a:p>
        </p:txBody>
      </p:sp>
      <p:sp>
        <p:nvSpPr>
          <p:cNvPr id="18" name="TextBox 18"/>
          <p:cNvSpPr txBox="1"/>
          <p:nvPr/>
        </p:nvSpPr>
        <p:spPr>
          <a:xfrm>
            <a:off x="11113277" y="4308956"/>
            <a:ext cx="2638723" cy="328041"/>
          </a:xfrm>
          <a:prstGeom prst="rect">
            <a:avLst/>
          </a:prstGeom>
        </p:spPr>
        <p:txBody>
          <a:bodyPr lIns="0" tIns="0" rIns="0" bIns="0" rtlCol="0" anchor="t">
            <a:spAutoFit/>
          </a:bodyPr>
          <a:lstStyle/>
          <a:p>
            <a:pPr marL="0" lvl="0" indent="0" algn="l">
              <a:lnSpc>
                <a:spcPts val="2472"/>
              </a:lnSpc>
              <a:spcBef>
                <a:spcPct val="0"/>
              </a:spcBef>
            </a:pPr>
            <a:r>
              <a:rPr lang="en-US" sz="2400" b="1">
                <a:solidFill>
                  <a:srgbClr val="00949D"/>
                </a:solidFill>
                <a:latin typeface="Arial Bold"/>
                <a:ea typeface="Arial Bold"/>
                <a:cs typeface="Arial Bold"/>
                <a:sym typeface="Arial Bold"/>
              </a:rPr>
              <a:t>Các</a:t>
            </a:r>
            <a:r>
              <a:rPr lang="en-US" sz="2400" b="1" u="none" strike="noStrike">
                <a:solidFill>
                  <a:srgbClr val="00949D"/>
                </a:solidFill>
                <a:latin typeface="Arial Bold"/>
                <a:ea typeface="Arial Bold"/>
                <a:cs typeface="Arial Bold"/>
                <a:sym typeface="Arial Bold"/>
              </a:rPr>
              <a:t> phân loại mới</a:t>
            </a:r>
          </a:p>
        </p:txBody>
      </p:sp>
      <p:grpSp>
        <p:nvGrpSpPr>
          <p:cNvPr id="19" name="Group 19"/>
          <p:cNvGrpSpPr/>
          <p:nvPr/>
        </p:nvGrpSpPr>
        <p:grpSpPr>
          <a:xfrm>
            <a:off x="12537675" y="7913203"/>
            <a:ext cx="6227383" cy="4116711"/>
            <a:chOff x="0" y="0"/>
            <a:chExt cx="18153222" cy="12000479"/>
          </a:xfrm>
        </p:grpSpPr>
        <p:sp>
          <p:nvSpPr>
            <p:cNvPr id="20" name="Freeform 20"/>
            <p:cNvSpPr/>
            <p:nvPr/>
          </p:nvSpPr>
          <p:spPr>
            <a:xfrm>
              <a:off x="0" y="0"/>
              <a:ext cx="18153222" cy="12000478"/>
            </a:xfrm>
            <a:custGeom>
              <a:avLst/>
              <a:gdLst/>
              <a:ahLst/>
              <a:cxnLst/>
              <a:rect l="l" t="t" r="r" b="b"/>
              <a:pathLst>
                <a:path w="18153222" h="12000478">
                  <a:moveTo>
                    <a:pt x="9076611" y="0"/>
                  </a:moveTo>
                  <a:cubicBezTo>
                    <a:pt x="4063737" y="0"/>
                    <a:pt x="0" y="2686399"/>
                    <a:pt x="0" y="6000239"/>
                  </a:cubicBezTo>
                  <a:cubicBezTo>
                    <a:pt x="0" y="9314080"/>
                    <a:pt x="4063737" y="12000478"/>
                    <a:pt x="9076611" y="12000478"/>
                  </a:cubicBezTo>
                  <a:cubicBezTo>
                    <a:pt x="14089486" y="12000478"/>
                    <a:pt x="18153222" y="9314080"/>
                    <a:pt x="18153222" y="6000239"/>
                  </a:cubicBezTo>
                  <a:cubicBezTo>
                    <a:pt x="18153222" y="2686399"/>
                    <a:pt x="14089486" y="0"/>
                    <a:pt x="9076611" y="0"/>
                  </a:cubicBezTo>
                  <a:close/>
                </a:path>
              </a:pathLst>
            </a:custGeom>
            <a:solidFill>
              <a:srgbClr val="007076"/>
            </a:solidFill>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grpSp>
        <p:nvGrpSpPr>
          <p:cNvPr id="3" name="Group 3"/>
          <p:cNvGrpSpPr/>
          <p:nvPr/>
        </p:nvGrpSpPr>
        <p:grpSpPr>
          <a:xfrm rot="-2700000">
            <a:off x="7278105" y="4560546"/>
            <a:ext cx="16683427" cy="7187469"/>
            <a:chOff x="0" y="0"/>
            <a:chExt cx="4393989" cy="1892996"/>
          </a:xfrm>
        </p:grpSpPr>
        <p:sp>
          <p:nvSpPr>
            <p:cNvPr id="4" name="Freeform 4"/>
            <p:cNvSpPr/>
            <p:nvPr/>
          </p:nvSpPr>
          <p:spPr>
            <a:xfrm>
              <a:off x="0" y="0"/>
              <a:ext cx="4393989" cy="1892996"/>
            </a:xfrm>
            <a:custGeom>
              <a:avLst/>
              <a:gdLst/>
              <a:ahLst/>
              <a:cxnLst/>
              <a:rect l="l" t="t" r="r" b="b"/>
              <a:pathLst>
                <a:path w="4393989" h="1892996">
                  <a:moveTo>
                    <a:pt x="0" y="0"/>
                  </a:moveTo>
                  <a:lnTo>
                    <a:pt x="4393989" y="0"/>
                  </a:lnTo>
                  <a:lnTo>
                    <a:pt x="4393989" y="1892996"/>
                  </a:lnTo>
                  <a:lnTo>
                    <a:pt x="0" y="1892996"/>
                  </a:lnTo>
                  <a:close/>
                </a:path>
              </a:pathLst>
            </a:custGeom>
            <a:solidFill>
              <a:srgbClr val="00B2BD">
                <a:alpha val="1961"/>
              </a:srgbClr>
            </a:solidFill>
          </p:spPr>
          <p:txBody>
            <a:bodyPr/>
            <a:lstStyle/>
            <a:p>
              <a:endParaRPr lang="en-US"/>
            </a:p>
          </p:txBody>
        </p:sp>
        <p:sp>
          <p:nvSpPr>
            <p:cNvPr id="5" name="TextBox 5"/>
            <p:cNvSpPr txBox="1"/>
            <p:nvPr/>
          </p:nvSpPr>
          <p:spPr>
            <a:xfrm>
              <a:off x="0" y="-38100"/>
              <a:ext cx="4393989" cy="193109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0"/>
            <a:ext cx="18288000" cy="5471160"/>
            <a:chOff x="0" y="0"/>
            <a:chExt cx="24384000" cy="7294880"/>
          </a:xfrm>
        </p:grpSpPr>
        <p:pic>
          <p:nvPicPr>
            <p:cNvPr id="7" name="Picture 7"/>
            <p:cNvPicPr>
              <a:picLocks noChangeAspect="1"/>
            </p:cNvPicPr>
            <p:nvPr/>
          </p:nvPicPr>
          <p:blipFill>
            <a:blip r:embed="rId3"/>
            <a:srcRect t="27215" b="20642"/>
            <a:stretch>
              <a:fillRect/>
            </a:stretch>
          </p:blipFill>
          <p:spPr>
            <a:xfrm>
              <a:off x="0" y="0"/>
              <a:ext cx="24384000" cy="7294880"/>
            </a:xfrm>
            <a:prstGeom prst="rect">
              <a:avLst/>
            </a:prstGeom>
          </p:spPr>
        </p:pic>
      </p:grpSp>
      <p:grpSp>
        <p:nvGrpSpPr>
          <p:cNvPr id="8" name="Group 8"/>
          <p:cNvGrpSpPr/>
          <p:nvPr/>
        </p:nvGrpSpPr>
        <p:grpSpPr>
          <a:xfrm>
            <a:off x="2731348" y="3994905"/>
            <a:ext cx="12629587" cy="4622625"/>
            <a:chOff x="0" y="0"/>
            <a:chExt cx="3326311" cy="1217481"/>
          </a:xfrm>
        </p:grpSpPr>
        <p:sp>
          <p:nvSpPr>
            <p:cNvPr id="9" name="Freeform 9"/>
            <p:cNvSpPr/>
            <p:nvPr/>
          </p:nvSpPr>
          <p:spPr>
            <a:xfrm>
              <a:off x="0" y="0"/>
              <a:ext cx="3326311" cy="1217481"/>
            </a:xfrm>
            <a:custGeom>
              <a:avLst/>
              <a:gdLst/>
              <a:ahLst/>
              <a:cxnLst/>
              <a:rect l="l" t="t" r="r" b="b"/>
              <a:pathLst>
                <a:path w="3326311" h="1217481">
                  <a:moveTo>
                    <a:pt x="0" y="0"/>
                  </a:moveTo>
                  <a:lnTo>
                    <a:pt x="3326311" y="0"/>
                  </a:lnTo>
                  <a:lnTo>
                    <a:pt x="3326311" y="1217481"/>
                  </a:lnTo>
                  <a:lnTo>
                    <a:pt x="0" y="1217481"/>
                  </a:lnTo>
                  <a:close/>
                </a:path>
              </a:pathLst>
            </a:custGeom>
            <a:solidFill>
              <a:srgbClr val="00949D"/>
            </a:solidFill>
          </p:spPr>
          <p:txBody>
            <a:bodyPr/>
            <a:lstStyle/>
            <a:p>
              <a:endParaRPr lang="en-US"/>
            </a:p>
          </p:txBody>
        </p:sp>
        <p:sp>
          <p:nvSpPr>
            <p:cNvPr id="10" name="TextBox 10"/>
            <p:cNvSpPr txBox="1"/>
            <p:nvPr/>
          </p:nvSpPr>
          <p:spPr>
            <a:xfrm>
              <a:off x="0" y="-38100"/>
              <a:ext cx="3326311" cy="1255581"/>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3367400" y="4437946"/>
            <a:ext cx="11647444" cy="3063875"/>
          </a:xfrm>
          <a:prstGeom prst="rect">
            <a:avLst/>
          </a:prstGeom>
        </p:spPr>
        <p:txBody>
          <a:bodyPr lIns="0" tIns="0" rIns="0" bIns="0" rtlCol="0" anchor="t">
            <a:spAutoFit/>
          </a:bodyPr>
          <a:lstStyle/>
          <a:p>
            <a:pPr algn="l">
              <a:lnSpc>
                <a:spcPts val="8049"/>
              </a:lnSpc>
            </a:pPr>
            <a:r>
              <a:rPr lang="en-US" sz="6999" spc="272">
                <a:solidFill>
                  <a:srgbClr val="FFFFFF"/>
                </a:solidFill>
                <a:latin typeface="Anton"/>
                <a:ea typeface="Anton"/>
                <a:cs typeface="Anton"/>
                <a:sym typeface="Anton"/>
              </a:rPr>
              <a:t>Phân giai đoạn lâm sàng của bệnh đái tháo đường và các loại dung nạp glucose khác</a:t>
            </a:r>
          </a:p>
        </p:txBody>
      </p:sp>
      <p:sp>
        <p:nvSpPr>
          <p:cNvPr id="12" name="Freeform 12"/>
          <p:cNvSpPr/>
          <p:nvPr/>
        </p:nvSpPr>
        <p:spPr>
          <a:xfrm>
            <a:off x="16235326"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6605225"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6975125"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5" name="Group 15"/>
          <p:cNvGrpSpPr/>
          <p:nvPr/>
        </p:nvGrpSpPr>
        <p:grpSpPr>
          <a:xfrm>
            <a:off x="1110257" y="3994905"/>
            <a:ext cx="1483284" cy="1740158"/>
            <a:chOff x="0" y="0"/>
            <a:chExt cx="390659" cy="458313"/>
          </a:xfrm>
        </p:grpSpPr>
        <p:sp>
          <p:nvSpPr>
            <p:cNvPr id="16" name="Freeform 16"/>
            <p:cNvSpPr/>
            <p:nvPr/>
          </p:nvSpPr>
          <p:spPr>
            <a:xfrm>
              <a:off x="0" y="0"/>
              <a:ext cx="390659" cy="458313"/>
            </a:xfrm>
            <a:custGeom>
              <a:avLst/>
              <a:gdLst/>
              <a:ahLst/>
              <a:cxnLst/>
              <a:rect l="l" t="t" r="r" b="b"/>
              <a:pathLst>
                <a:path w="390659" h="458313">
                  <a:moveTo>
                    <a:pt x="0" y="0"/>
                  </a:moveTo>
                  <a:lnTo>
                    <a:pt x="390659" y="0"/>
                  </a:lnTo>
                  <a:lnTo>
                    <a:pt x="390659" y="458313"/>
                  </a:lnTo>
                  <a:lnTo>
                    <a:pt x="0" y="458313"/>
                  </a:lnTo>
                  <a:close/>
                </a:path>
              </a:pathLst>
            </a:custGeom>
            <a:solidFill>
              <a:srgbClr val="00949D"/>
            </a:solidFill>
          </p:spPr>
          <p:txBody>
            <a:bodyPr/>
            <a:lstStyle/>
            <a:p>
              <a:endParaRPr lang="en-US"/>
            </a:p>
          </p:txBody>
        </p:sp>
        <p:sp>
          <p:nvSpPr>
            <p:cNvPr id="17" name="TextBox 17"/>
            <p:cNvSpPr txBox="1"/>
            <p:nvPr/>
          </p:nvSpPr>
          <p:spPr>
            <a:xfrm>
              <a:off x="0" y="-38100"/>
              <a:ext cx="390659" cy="496413"/>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028700" y="4371271"/>
            <a:ext cx="1646398" cy="1025525"/>
          </a:xfrm>
          <a:prstGeom prst="rect">
            <a:avLst/>
          </a:prstGeom>
        </p:spPr>
        <p:txBody>
          <a:bodyPr lIns="0" tIns="0" rIns="0" bIns="0" rtlCol="0" anchor="t">
            <a:spAutoFit/>
          </a:bodyPr>
          <a:lstStyle/>
          <a:p>
            <a:pPr algn="ctr">
              <a:lnSpc>
                <a:spcPts val="8049"/>
              </a:lnSpc>
            </a:pPr>
            <a:r>
              <a:rPr lang="en-US" sz="6999" spc="272">
                <a:solidFill>
                  <a:srgbClr val="FFFFFF"/>
                </a:solidFill>
                <a:latin typeface="Anton"/>
                <a:ea typeface="Anton"/>
                <a:cs typeface="Anton"/>
                <a:sym typeface="Anton"/>
              </a:rPr>
              <a:t>04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0" y="0"/>
            <a:ext cx="18288000" cy="10287000"/>
            <a:chOff x="0" y="0"/>
            <a:chExt cx="2285546" cy="1285619"/>
          </a:xfrm>
        </p:grpSpPr>
        <p:sp>
          <p:nvSpPr>
            <p:cNvPr id="4" name="Freeform 4"/>
            <p:cNvSpPr/>
            <p:nvPr/>
          </p:nvSpPr>
          <p:spPr>
            <a:xfrm>
              <a:off x="0" y="0"/>
              <a:ext cx="2285546" cy="1285619"/>
            </a:xfrm>
            <a:custGeom>
              <a:avLst/>
              <a:gdLst/>
              <a:ahLst/>
              <a:cxnLst/>
              <a:rect l="l" t="t" r="r" b="b"/>
              <a:pathLst>
                <a:path w="2285546" h="1285619">
                  <a:moveTo>
                    <a:pt x="0" y="0"/>
                  </a:moveTo>
                  <a:lnTo>
                    <a:pt x="2285546" y="0"/>
                  </a:lnTo>
                  <a:lnTo>
                    <a:pt x="2285546" y="1285619"/>
                  </a:lnTo>
                  <a:lnTo>
                    <a:pt x="0" y="1285619"/>
                  </a:lnTo>
                  <a:close/>
                </a:path>
              </a:pathLst>
            </a:custGeom>
            <a:solidFill>
              <a:srgbClr val="FFFFFF">
                <a:alpha val="89804"/>
              </a:srgbClr>
            </a:solidFill>
          </p:spPr>
          <p:txBody>
            <a:bodyPr/>
            <a:lstStyle/>
            <a:p>
              <a:endParaRPr lang="en-US"/>
            </a:p>
          </p:txBody>
        </p:sp>
      </p:grpSp>
      <p:sp>
        <p:nvSpPr>
          <p:cNvPr id="5" name="Freeform 5"/>
          <p:cNvSpPr/>
          <p:nvPr/>
        </p:nvSpPr>
        <p:spPr>
          <a:xfrm>
            <a:off x="2340220" y="1357270"/>
            <a:ext cx="1279085" cy="1319881"/>
          </a:xfrm>
          <a:custGeom>
            <a:avLst/>
            <a:gdLst/>
            <a:ahLst/>
            <a:cxnLst/>
            <a:rect l="l" t="t" r="r" b="b"/>
            <a:pathLst>
              <a:path w="1279085" h="1319881">
                <a:moveTo>
                  <a:pt x="0" y="0"/>
                </a:moveTo>
                <a:lnTo>
                  <a:pt x="1279085" y="0"/>
                </a:lnTo>
                <a:lnTo>
                  <a:pt x="1279085" y="1319882"/>
                </a:lnTo>
                <a:lnTo>
                  <a:pt x="0" y="1319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28700" y="604057"/>
            <a:ext cx="4138217" cy="2870888"/>
          </a:xfrm>
          <a:custGeom>
            <a:avLst/>
            <a:gdLst/>
            <a:ahLst/>
            <a:cxnLst/>
            <a:rect l="l" t="t" r="r" b="b"/>
            <a:pathLst>
              <a:path w="4138217" h="2870888">
                <a:moveTo>
                  <a:pt x="0" y="0"/>
                </a:moveTo>
                <a:lnTo>
                  <a:pt x="4138217" y="0"/>
                </a:lnTo>
                <a:lnTo>
                  <a:pt x="4138217" y="2870888"/>
                </a:lnTo>
                <a:lnTo>
                  <a:pt x="0" y="2870888"/>
                </a:lnTo>
                <a:lnTo>
                  <a:pt x="0" y="0"/>
                </a:lnTo>
                <a:close/>
              </a:path>
            </a:pathLst>
          </a:custGeom>
          <a:blipFill>
            <a:blip r:embed="rId5"/>
            <a:stretch>
              <a:fillRect/>
            </a:stretch>
          </a:blipFill>
        </p:spPr>
        <p:txBody>
          <a:bodyPr/>
          <a:lstStyle/>
          <a:p>
            <a:endParaRPr lang="en-US"/>
          </a:p>
        </p:txBody>
      </p:sp>
      <p:sp>
        <p:nvSpPr>
          <p:cNvPr id="7" name="Freeform 7"/>
          <p:cNvSpPr/>
          <p:nvPr/>
        </p:nvSpPr>
        <p:spPr>
          <a:xfrm>
            <a:off x="6751281" y="673060"/>
            <a:ext cx="4205455" cy="2801884"/>
          </a:xfrm>
          <a:custGeom>
            <a:avLst/>
            <a:gdLst/>
            <a:ahLst/>
            <a:cxnLst/>
            <a:rect l="l" t="t" r="r" b="b"/>
            <a:pathLst>
              <a:path w="4205455" h="2801884">
                <a:moveTo>
                  <a:pt x="0" y="0"/>
                </a:moveTo>
                <a:lnTo>
                  <a:pt x="4205455" y="0"/>
                </a:lnTo>
                <a:lnTo>
                  <a:pt x="4205455" y="2801885"/>
                </a:lnTo>
                <a:lnTo>
                  <a:pt x="0" y="2801885"/>
                </a:lnTo>
                <a:lnTo>
                  <a:pt x="0" y="0"/>
                </a:lnTo>
                <a:close/>
              </a:path>
            </a:pathLst>
          </a:custGeom>
          <a:blipFill>
            <a:blip r:embed="rId6"/>
            <a:stretch>
              <a:fillRect/>
            </a:stretch>
          </a:blipFill>
        </p:spPr>
        <p:txBody>
          <a:bodyPr/>
          <a:lstStyle/>
          <a:p>
            <a:endParaRPr lang="en-US"/>
          </a:p>
        </p:txBody>
      </p:sp>
      <p:sp>
        <p:nvSpPr>
          <p:cNvPr id="8" name="Freeform 8"/>
          <p:cNvSpPr/>
          <p:nvPr/>
        </p:nvSpPr>
        <p:spPr>
          <a:xfrm>
            <a:off x="13070546" y="673060"/>
            <a:ext cx="4713339" cy="2801884"/>
          </a:xfrm>
          <a:custGeom>
            <a:avLst/>
            <a:gdLst/>
            <a:ahLst/>
            <a:cxnLst/>
            <a:rect l="l" t="t" r="r" b="b"/>
            <a:pathLst>
              <a:path w="4713339" h="2801884">
                <a:moveTo>
                  <a:pt x="0" y="0"/>
                </a:moveTo>
                <a:lnTo>
                  <a:pt x="4713340" y="0"/>
                </a:lnTo>
                <a:lnTo>
                  <a:pt x="4713340" y="2801885"/>
                </a:lnTo>
                <a:lnTo>
                  <a:pt x="0" y="2801885"/>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725914" y="4713927"/>
            <a:ext cx="5063342" cy="5468620"/>
          </a:xfrm>
          <a:prstGeom prst="rect">
            <a:avLst/>
          </a:prstGeom>
        </p:spPr>
        <p:txBody>
          <a:bodyPr lIns="0" tIns="0" rIns="0" bIns="0" rtlCol="0" anchor="t">
            <a:spAutoFit/>
          </a:bodyPr>
          <a:lstStyle/>
          <a:p>
            <a:pPr algn="l">
              <a:lnSpc>
                <a:spcPts val="3079"/>
              </a:lnSpc>
            </a:pPr>
            <a:r>
              <a:rPr lang="en-US" sz="2199">
                <a:solidFill>
                  <a:srgbClr val="000000"/>
                </a:solidFill>
                <a:latin typeface="Arial"/>
                <a:ea typeface="Arial"/>
                <a:cs typeface="Arial"/>
                <a:sym typeface="Arial"/>
              </a:rPr>
              <a:t>Cần insulin để duy trì sự sống:</a:t>
            </a:r>
          </a:p>
          <a:p>
            <a:pPr marL="474979" lvl="1" indent="-237490" algn="l">
              <a:lnSpc>
                <a:spcPts val="3079"/>
              </a:lnSpc>
              <a:buFont typeface="Arial"/>
              <a:buChar char="•"/>
            </a:pPr>
            <a:r>
              <a:rPr lang="en-US" sz="2199">
                <a:solidFill>
                  <a:srgbClr val="000000"/>
                </a:solidFill>
                <a:latin typeface="Arial"/>
                <a:ea typeface="Arial"/>
                <a:cs typeface="Arial"/>
                <a:sym typeface="Arial"/>
              </a:rPr>
              <a:t>Trước đây gọi là “IDDM”</a:t>
            </a:r>
          </a:p>
          <a:p>
            <a:pPr marL="474979" lvl="1" indent="-237490" algn="l">
              <a:lnSpc>
                <a:spcPts val="3079"/>
              </a:lnSpc>
              <a:buFont typeface="Arial"/>
              <a:buChar char="•"/>
            </a:pPr>
            <a:r>
              <a:rPr lang="en-US" sz="2199">
                <a:solidFill>
                  <a:srgbClr val="000000"/>
                </a:solidFill>
                <a:latin typeface="Arial"/>
                <a:ea typeface="Arial"/>
                <a:cs typeface="Arial"/>
                <a:sym typeface="Arial"/>
              </a:rPr>
              <a:t>Thiếu C-peptide, thiếu insulin tuyệt đối</a:t>
            </a:r>
          </a:p>
          <a:p>
            <a:pPr algn="l">
              <a:lnSpc>
                <a:spcPts val="3079"/>
              </a:lnSpc>
            </a:pPr>
            <a:r>
              <a:rPr lang="en-US" sz="2199">
                <a:solidFill>
                  <a:srgbClr val="000000"/>
                </a:solidFill>
                <a:latin typeface="Arial"/>
                <a:ea typeface="Arial"/>
                <a:cs typeface="Arial"/>
                <a:sym typeface="Arial"/>
              </a:rPr>
              <a:t>Cần insulin để kiểm soát bệnh:</a:t>
            </a:r>
          </a:p>
          <a:p>
            <a:pPr marL="474979" lvl="1" indent="-237490" algn="l">
              <a:lnSpc>
                <a:spcPts val="3079"/>
              </a:lnSpc>
              <a:buFont typeface="Arial"/>
              <a:buChar char="•"/>
            </a:pPr>
            <a:r>
              <a:rPr lang="en-US" sz="2199">
                <a:solidFill>
                  <a:srgbClr val="000000"/>
                </a:solidFill>
                <a:latin typeface="Arial"/>
                <a:ea typeface="Arial"/>
                <a:cs typeface="Arial"/>
                <a:sym typeface="Arial"/>
              </a:rPr>
              <a:t>Vẫn còn một phần insulin nội sinh</a:t>
            </a:r>
          </a:p>
          <a:p>
            <a:pPr marL="474979" lvl="1" indent="-237490" algn="l">
              <a:lnSpc>
                <a:spcPts val="3079"/>
              </a:lnSpc>
              <a:buFont typeface="Arial"/>
              <a:buChar char="•"/>
            </a:pPr>
            <a:r>
              <a:rPr lang="en-US" sz="2199">
                <a:solidFill>
                  <a:srgbClr val="000000"/>
                </a:solidFill>
                <a:latin typeface="Arial"/>
                <a:ea typeface="Arial"/>
                <a:cs typeface="Arial"/>
                <a:sym typeface="Arial"/>
              </a:rPr>
              <a:t>Insulin cần để kiểm soát chuyển hóa, không phải để duy trì sự sống</a:t>
            </a:r>
          </a:p>
          <a:p>
            <a:pPr algn="l">
              <a:lnSpc>
                <a:spcPts val="3079"/>
              </a:lnSpc>
            </a:pPr>
            <a:r>
              <a:rPr lang="en-US" sz="2199">
                <a:solidFill>
                  <a:srgbClr val="000000"/>
                </a:solidFill>
                <a:latin typeface="Arial"/>
                <a:ea typeface="Arial"/>
                <a:cs typeface="Arial"/>
                <a:sym typeface="Arial"/>
              </a:rPr>
              <a:t>Không cần insulin:</a:t>
            </a:r>
          </a:p>
          <a:p>
            <a:pPr marL="474979" lvl="1" indent="-237490" algn="l">
              <a:lnSpc>
                <a:spcPts val="3079"/>
              </a:lnSpc>
              <a:buFont typeface="Arial"/>
              <a:buChar char="•"/>
            </a:pPr>
            <a:r>
              <a:rPr lang="en-US" sz="2199">
                <a:solidFill>
                  <a:srgbClr val="000000"/>
                </a:solidFill>
                <a:latin typeface="Arial"/>
                <a:ea typeface="Arial"/>
                <a:cs typeface="Arial"/>
                <a:sym typeface="Arial"/>
              </a:rPr>
              <a:t>Kiểm soát được bằng lối sống hoặc thuốc uống</a:t>
            </a:r>
          </a:p>
          <a:p>
            <a:pPr algn="l">
              <a:lnSpc>
                <a:spcPts val="3079"/>
              </a:lnSpc>
            </a:pPr>
            <a:r>
              <a:rPr lang="en-US" sz="2199">
                <a:solidFill>
                  <a:srgbClr val="000000"/>
                </a:solidFill>
                <a:latin typeface="Arial"/>
                <a:ea typeface="Arial"/>
                <a:cs typeface="Arial"/>
                <a:sym typeface="Arial"/>
              </a:rPr>
              <a:t>Hai nhóm sau tương ứng với nhóm “NIDDM” trước đây.</a:t>
            </a:r>
          </a:p>
          <a:p>
            <a:pPr algn="l">
              <a:lnSpc>
                <a:spcPts val="3079"/>
              </a:lnSpc>
            </a:pPr>
            <a:endParaRPr lang="en-US" sz="2199">
              <a:solidFill>
                <a:srgbClr val="000000"/>
              </a:solidFill>
              <a:latin typeface="Arial"/>
              <a:ea typeface="Arial"/>
              <a:cs typeface="Arial"/>
              <a:sym typeface="Arial"/>
            </a:endParaRPr>
          </a:p>
        </p:txBody>
      </p:sp>
      <p:sp>
        <p:nvSpPr>
          <p:cNvPr id="10" name="TextBox 10"/>
          <p:cNvSpPr txBox="1"/>
          <p:nvPr/>
        </p:nvSpPr>
        <p:spPr>
          <a:xfrm>
            <a:off x="665977" y="3717607"/>
            <a:ext cx="5123278" cy="746252"/>
          </a:xfrm>
          <a:prstGeom prst="rect">
            <a:avLst/>
          </a:prstGeom>
        </p:spPr>
        <p:txBody>
          <a:bodyPr lIns="0" tIns="0" rIns="0" bIns="0" rtlCol="0" anchor="t">
            <a:spAutoFit/>
          </a:bodyPr>
          <a:lstStyle/>
          <a:p>
            <a:pPr algn="ctr">
              <a:lnSpc>
                <a:spcPts val="2883"/>
              </a:lnSpc>
            </a:pPr>
            <a:r>
              <a:rPr lang="en-US" sz="2799">
                <a:solidFill>
                  <a:srgbClr val="007076"/>
                </a:solidFill>
                <a:latin typeface="ABeeZee Bold"/>
                <a:ea typeface="ABeeZee Bold"/>
                <a:cs typeface="ABeeZee Bold"/>
                <a:sym typeface="ABeeZee Bold"/>
              </a:rPr>
              <a:t>Phân chia bệnh đái tháo đường theo nhu cầu insulin</a:t>
            </a:r>
          </a:p>
        </p:txBody>
      </p:sp>
      <p:sp>
        <p:nvSpPr>
          <p:cNvPr id="11" name="TextBox 11"/>
          <p:cNvSpPr txBox="1"/>
          <p:nvPr/>
        </p:nvSpPr>
        <p:spPr>
          <a:xfrm>
            <a:off x="6440290" y="3717607"/>
            <a:ext cx="4827435" cy="746252"/>
          </a:xfrm>
          <a:prstGeom prst="rect">
            <a:avLst/>
          </a:prstGeom>
        </p:spPr>
        <p:txBody>
          <a:bodyPr lIns="0" tIns="0" rIns="0" bIns="0" rtlCol="0" anchor="t">
            <a:spAutoFit/>
          </a:bodyPr>
          <a:lstStyle/>
          <a:p>
            <a:pPr marL="0" lvl="0" indent="0" algn="ctr">
              <a:lnSpc>
                <a:spcPts val="2883"/>
              </a:lnSpc>
              <a:spcBef>
                <a:spcPct val="0"/>
              </a:spcBef>
            </a:pPr>
            <a:r>
              <a:rPr lang="en-US" sz="2799">
                <a:solidFill>
                  <a:srgbClr val="007076"/>
                </a:solidFill>
                <a:latin typeface="ABeeZee Bold"/>
                <a:ea typeface="ABeeZee Bold"/>
                <a:cs typeface="ABeeZee Bold"/>
                <a:sym typeface="ABeeZee Bold"/>
              </a:rPr>
              <a:t>Rố</a:t>
            </a:r>
            <a:r>
              <a:rPr lang="en-US" sz="2799" u="none" strike="noStrike">
                <a:solidFill>
                  <a:srgbClr val="007076"/>
                </a:solidFill>
                <a:latin typeface="ABeeZee Bold"/>
                <a:ea typeface="ABeeZee Bold"/>
                <a:cs typeface="ABeeZee Bold"/>
                <a:sym typeface="ABeeZee Bold"/>
              </a:rPr>
              <a:t>i loạn điều hòa glucose (IGT &amp; IFG)</a:t>
            </a:r>
          </a:p>
        </p:txBody>
      </p:sp>
      <p:sp>
        <p:nvSpPr>
          <p:cNvPr id="12" name="TextBox 12"/>
          <p:cNvSpPr txBox="1"/>
          <p:nvPr/>
        </p:nvSpPr>
        <p:spPr>
          <a:xfrm>
            <a:off x="6129300" y="4842514"/>
            <a:ext cx="5649200" cy="5078095"/>
          </a:xfrm>
          <a:prstGeom prst="rect">
            <a:avLst/>
          </a:prstGeom>
        </p:spPr>
        <p:txBody>
          <a:bodyPr lIns="0" tIns="0" rIns="0" bIns="0" rtlCol="0" anchor="t">
            <a:spAutoFit/>
          </a:bodyPr>
          <a:lstStyle/>
          <a:p>
            <a:pPr marL="474979" lvl="1" indent="-237490" algn="l">
              <a:lnSpc>
                <a:spcPts val="3079"/>
              </a:lnSpc>
              <a:spcBef>
                <a:spcPct val="0"/>
              </a:spcBef>
              <a:buFont typeface="Arial"/>
              <a:buChar char="•"/>
            </a:pPr>
            <a:r>
              <a:rPr lang="en-US" sz="2199">
                <a:solidFill>
                  <a:srgbClr val="000000"/>
                </a:solidFill>
                <a:latin typeface="Arial"/>
                <a:ea typeface="Arial"/>
                <a:cs typeface="Arial"/>
                <a:sym typeface="Arial"/>
              </a:rPr>
              <a:t>Trạ</a:t>
            </a:r>
            <a:r>
              <a:rPr lang="en-US" sz="2199" u="none" strike="noStrike">
                <a:solidFill>
                  <a:srgbClr val="000000"/>
                </a:solidFill>
                <a:latin typeface="Arial"/>
                <a:ea typeface="Arial"/>
                <a:cs typeface="Arial"/>
                <a:sym typeface="Arial"/>
              </a:rPr>
              <a:t>ng thái chuyển tiếp về chuyển hóa giữa bình thường và đái tháo đường</a:t>
            </a:r>
          </a:p>
          <a:p>
            <a:pPr marL="474979" lvl="1" indent="-237490" algn="l">
              <a:lnSpc>
                <a:spcPts val="3079"/>
              </a:lnSpc>
              <a:spcBef>
                <a:spcPct val="0"/>
              </a:spcBef>
              <a:buFont typeface="Arial"/>
              <a:buChar char="•"/>
            </a:pPr>
            <a:r>
              <a:rPr lang="en-US" sz="2199" u="none" strike="noStrike">
                <a:solidFill>
                  <a:srgbClr val="000000"/>
                </a:solidFill>
                <a:latin typeface="Arial"/>
                <a:ea typeface="Arial"/>
                <a:cs typeface="Arial"/>
                <a:sym typeface="Arial"/>
              </a:rPr>
              <a:t>IGT: Rối loạn dung nạp glucose sau ăn</a:t>
            </a:r>
          </a:p>
          <a:p>
            <a:pPr marL="474979" lvl="1" indent="-237490" algn="l">
              <a:lnSpc>
                <a:spcPts val="3079"/>
              </a:lnSpc>
              <a:spcBef>
                <a:spcPct val="0"/>
              </a:spcBef>
              <a:buFont typeface="Arial"/>
              <a:buChar char="•"/>
            </a:pPr>
            <a:r>
              <a:rPr lang="en-US" sz="2199" u="none" strike="noStrike">
                <a:solidFill>
                  <a:srgbClr val="000000"/>
                </a:solidFill>
                <a:latin typeface="Arial"/>
                <a:ea typeface="Arial"/>
                <a:cs typeface="Arial"/>
                <a:sym typeface="Arial"/>
              </a:rPr>
              <a:t>IFG: Đường huyết lúc đói tăng nhưng chưa đạt ngưỡng đái tháo đường</a:t>
            </a:r>
          </a:p>
          <a:p>
            <a:pPr marL="474979" lvl="1" indent="-237490" algn="l">
              <a:lnSpc>
                <a:spcPts val="3079"/>
              </a:lnSpc>
              <a:spcBef>
                <a:spcPct val="0"/>
              </a:spcBef>
              <a:buFont typeface="Arial"/>
              <a:buChar char="•"/>
            </a:pPr>
            <a:r>
              <a:rPr lang="en-US" sz="2199" u="none" strike="noStrike">
                <a:solidFill>
                  <a:srgbClr val="000000"/>
                </a:solidFill>
                <a:latin typeface="Arial"/>
                <a:ea typeface="Arial"/>
                <a:cs typeface="Arial"/>
                <a:sym typeface="Arial"/>
              </a:rPr>
              <a:t>Cả hai đều làm tăng nguy cơ đái tháo đường và bệnh tim mạch</a:t>
            </a:r>
          </a:p>
          <a:p>
            <a:pPr marL="474979" lvl="1" indent="-237490" algn="l">
              <a:lnSpc>
                <a:spcPts val="3079"/>
              </a:lnSpc>
              <a:spcBef>
                <a:spcPct val="0"/>
              </a:spcBef>
              <a:buFont typeface="Arial"/>
              <a:buChar char="•"/>
            </a:pPr>
            <a:r>
              <a:rPr lang="en-US" sz="2199" u="none" strike="noStrike">
                <a:solidFill>
                  <a:srgbClr val="000000"/>
                </a:solidFill>
                <a:latin typeface="Arial"/>
                <a:ea typeface="Arial"/>
                <a:cs typeface="Arial"/>
                <a:sym typeface="Arial"/>
              </a:rPr>
              <a:t>IGT thường liên quan đến Hội chứng chuyển hóa</a:t>
            </a:r>
          </a:p>
          <a:p>
            <a:pPr marL="474979" lvl="1" indent="-237490" algn="l">
              <a:lnSpc>
                <a:spcPts val="3079"/>
              </a:lnSpc>
              <a:spcBef>
                <a:spcPct val="0"/>
              </a:spcBef>
              <a:buFont typeface="Arial"/>
              <a:buChar char="•"/>
            </a:pPr>
            <a:r>
              <a:rPr lang="en-US" sz="2199" u="none" strike="noStrike">
                <a:solidFill>
                  <a:srgbClr val="000000"/>
                </a:solidFill>
                <a:latin typeface="Arial"/>
                <a:ea typeface="Arial"/>
                <a:cs typeface="Arial"/>
                <a:sym typeface="Arial"/>
              </a:rPr>
              <a:t>Khuyến cáo làm nghiệm pháp dung nạp glucose (OGTT) cho người có IFG để loại trừ đái tháo đường</a:t>
            </a:r>
          </a:p>
          <a:p>
            <a:pPr algn="l">
              <a:lnSpc>
                <a:spcPts val="3079"/>
              </a:lnSpc>
              <a:spcBef>
                <a:spcPct val="0"/>
              </a:spcBef>
            </a:pPr>
            <a:endParaRPr lang="en-US" sz="2199" u="none" strike="noStrike">
              <a:solidFill>
                <a:srgbClr val="000000"/>
              </a:solidFill>
              <a:latin typeface="Arial"/>
              <a:ea typeface="Arial"/>
              <a:cs typeface="Arial"/>
              <a:sym typeface="Arial"/>
            </a:endParaRPr>
          </a:p>
        </p:txBody>
      </p:sp>
      <p:sp>
        <p:nvSpPr>
          <p:cNvPr id="13" name="TextBox 13"/>
          <p:cNvSpPr txBox="1"/>
          <p:nvPr/>
        </p:nvSpPr>
        <p:spPr>
          <a:xfrm>
            <a:off x="13188047" y="3824668"/>
            <a:ext cx="4478338" cy="384302"/>
          </a:xfrm>
          <a:prstGeom prst="rect">
            <a:avLst/>
          </a:prstGeom>
        </p:spPr>
        <p:txBody>
          <a:bodyPr lIns="0" tIns="0" rIns="0" bIns="0" rtlCol="0" anchor="t">
            <a:spAutoFit/>
          </a:bodyPr>
          <a:lstStyle/>
          <a:p>
            <a:pPr marL="0" lvl="0" indent="0" algn="ctr">
              <a:lnSpc>
                <a:spcPts val="2883"/>
              </a:lnSpc>
              <a:spcBef>
                <a:spcPct val="0"/>
              </a:spcBef>
            </a:pPr>
            <a:r>
              <a:rPr lang="en-US" sz="2799" u="none" strike="noStrike">
                <a:solidFill>
                  <a:srgbClr val="007076"/>
                </a:solidFill>
                <a:latin typeface="ABeeZee Bold"/>
                <a:ea typeface="ABeeZee Bold"/>
                <a:cs typeface="ABeeZee Bold"/>
                <a:sym typeface="ABeeZee Bold"/>
              </a:rPr>
              <a:t>Đường huyết bình thường</a:t>
            </a:r>
          </a:p>
        </p:txBody>
      </p:sp>
      <p:sp>
        <p:nvSpPr>
          <p:cNvPr id="14" name="TextBox 14"/>
          <p:cNvSpPr txBox="1"/>
          <p:nvPr/>
        </p:nvSpPr>
        <p:spPr>
          <a:xfrm>
            <a:off x="12776714" y="4713927"/>
            <a:ext cx="5301004" cy="5078095"/>
          </a:xfrm>
          <a:prstGeom prst="rect">
            <a:avLst/>
          </a:prstGeom>
        </p:spPr>
        <p:txBody>
          <a:bodyPr lIns="0" tIns="0" rIns="0" bIns="0" rtlCol="0" anchor="t">
            <a:spAutoFit/>
          </a:bodyPr>
          <a:lstStyle/>
          <a:p>
            <a:pPr marL="474979" lvl="1" indent="-237490" algn="l">
              <a:lnSpc>
                <a:spcPts val="3079"/>
              </a:lnSpc>
              <a:spcBef>
                <a:spcPct val="0"/>
              </a:spcBef>
              <a:buFont typeface="Arial"/>
              <a:buChar char="•"/>
            </a:pPr>
            <a:r>
              <a:rPr lang="en-US" sz="2199" u="none" strike="noStrike">
                <a:solidFill>
                  <a:srgbClr val="000000"/>
                </a:solidFill>
                <a:latin typeface="Arial"/>
                <a:ea typeface="Arial"/>
                <a:cs typeface="Arial"/>
                <a:sym typeface="Arial"/>
              </a:rPr>
              <a:t>Định nghĩa: Đường huyết lúc đói &lt; 6,1 mmol/L (110 mg/dL) được coi là bình thường.</a:t>
            </a:r>
          </a:p>
          <a:p>
            <a:pPr marL="474979" lvl="1" indent="-237490" algn="l">
              <a:lnSpc>
                <a:spcPts val="3079"/>
              </a:lnSpc>
              <a:spcBef>
                <a:spcPct val="0"/>
              </a:spcBef>
              <a:buFont typeface="Arial"/>
              <a:buChar char="•"/>
            </a:pPr>
            <a:r>
              <a:rPr lang="en-US" sz="2199" u="none" strike="noStrike">
                <a:solidFill>
                  <a:srgbClr val="000000"/>
                </a:solidFill>
                <a:latin typeface="Arial"/>
                <a:ea typeface="Arial"/>
                <a:cs typeface="Arial"/>
                <a:sym typeface="Arial"/>
              </a:rPr>
              <a:t>Ngoại lệ: Một số người có đường huyết lúc đói bình thường nhưng vẫn có rối loạn dung nạp glucose (IGT).</a:t>
            </a:r>
          </a:p>
          <a:p>
            <a:pPr marL="474979" lvl="1" indent="-237490" algn="l">
              <a:lnSpc>
                <a:spcPts val="3079"/>
              </a:lnSpc>
              <a:spcBef>
                <a:spcPct val="0"/>
              </a:spcBef>
              <a:buFont typeface="Arial"/>
              <a:buChar char="•"/>
            </a:pPr>
            <a:r>
              <a:rPr lang="en-US" sz="2199" u="none" strike="noStrike">
                <a:solidFill>
                  <a:srgbClr val="000000"/>
                </a:solidFill>
                <a:latin typeface="Arial"/>
                <a:ea typeface="Arial"/>
                <a:cs typeface="Arial"/>
                <a:sym typeface="Arial"/>
              </a:rPr>
              <a:t>Nguy cơ: Giá trị cao hơn mức bình thường làm tăng nguy cơ biến chứng mạch máu.</a:t>
            </a:r>
          </a:p>
          <a:p>
            <a:pPr marL="474979" lvl="1" indent="-237490" algn="l">
              <a:lnSpc>
                <a:spcPts val="3079"/>
              </a:lnSpc>
              <a:spcBef>
                <a:spcPct val="0"/>
              </a:spcBef>
              <a:buFont typeface="Arial"/>
              <a:buChar char="•"/>
            </a:pPr>
            <a:r>
              <a:rPr lang="en-US" sz="2199" u="none" strike="noStrike">
                <a:solidFill>
                  <a:srgbClr val="000000"/>
                </a:solidFill>
                <a:latin typeface="Arial"/>
                <a:ea typeface="Arial"/>
                <a:cs typeface="Arial"/>
                <a:sym typeface="Arial"/>
              </a:rPr>
              <a:t>Tiến triển bệnh: Những thay đổi bệnh lý có thể bắt đầu ngay cả khi người bệnh đang ở mức đường huyết bình thường.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09783" y="-2350158"/>
            <a:ext cx="18083316" cy="15089594"/>
            <a:chOff x="0" y="0"/>
            <a:chExt cx="7609818" cy="6350000"/>
          </a:xfrm>
        </p:grpSpPr>
        <p:sp>
          <p:nvSpPr>
            <p:cNvPr id="3" name="Freeform 3"/>
            <p:cNvSpPr/>
            <p:nvPr/>
          </p:nvSpPr>
          <p:spPr>
            <a:xfrm>
              <a:off x="0" y="0"/>
              <a:ext cx="7609818" cy="6350000"/>
            </a:xfrm>
            <a:custGeom>
              <a:avLst/>
              <a:gdLst/>
              <a:ahLst/>
              <a:cxnLst/>
              <a:rect l="l" t="t" r="r" b="b"/>
              <a:pathLst>
                <a:path w="7609818" h="6350000">
                  <a:moveTo>
                    <a:pt x="3804909" y="0"/>
                  </a:moveTo>
                  <a:cubicBezTo>
                    <a:pt x="1703516" y="0"/>
                    <a:pt x="0" y="1421496"/>
                    <a:pt x="0" y="3175000"/>
                  </a:cubicBezTo>
                  <a:cubicBezTo>
                    <a:pt x="0" y="4928504"/>
                    <a:pt x="1703516" y="6350000"/>
                    <a:pt x="3804909" y="6350000"/>
                  </a:cubicBezTo>
                  <a:cubicBezTo>
                    <a:pt x="5906302" y="6350000"/>
                    <a:pt x="7609818" y="4928504"/>
                    <a:pt x="7609818" y="3175000"/>
                  </a:cubicBezTo>
                  <a:cubicBezTo>
                    <a:pt x="7609818" y="1421496"/>
                    <a:pt x="5906302" y="0"/>
                    <a:pt x="3804909" y="0"/>
                  </a:cubicBezTo>
                  <a:close/>
                </a:path>
              </a:pathLst>
            </a:custGeom>
            <a:solidFill>
              <a:srgbClr val="007076"/>
            </a:solidFill>
          </p:spPr>
          <p:txBody>
            <a:bodyPr/>
            <a:lstStyle/>
            <a:p>
              <a:endParaRPr lang="en-US"/>
            </a:p>
          </p:txBody>
        </p:sp>
      </p:grpSp>
      <p:grpSp>
        <p:nvGrpSpPr>
          <p:cNvPr id="4" name="Group 4"/>
          <p:cNvGrpSpPr>
            <a:grpSpLocks noChangeAspect="1"/>
          </p:cNvGrpSpPr>
          <p:nvPr/>
        </p:nvGrpSpPr>
        <p:grpSpPr>
          <a:xfrm>
            <a:off x="822039" y="2570444"/>
            <a:ext cx="6402591" cy="6402566"/>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txBody>
            <a:bodyPr/>
            <a:lstStyle/>
            <a:p>
              <a:endParaRPr lang="en-US"/>
            </a:p>
          </p:txBody>
        </p:sp>
      </p:grpSp>
      <p:grpSp>
        <p:nvGrpSpPr>
          <p:cNvPr id="6" name="Group 6"/>
          <p:cNvGrpSpPr/>
          <p:nvPr/>
        </p:nvGrpSpPr>
        <p:grpSpPr>
          <a:xfrm>
            <a:off x="2061176" y="427382"/>
            <a:ext cx="8139439" cy="1740158"/>
            <a:chOff x="0" y="0"/>
            <a:chExt cx="2143720" cy="458313"/>
          </a:xfrm>
        </p:grpSpPr>
        <p:sp>
          <p:nvSpPr>
            <p:cNvPr id="7" name="Freeform 7"/>
            <p:cNvSpPr/>
            <p:nvPr/>
          </p:nvSpPr>
          <p:spPr>
            <a:xfrm>
              <a:off x="0" y="0"/>
              <a:ext cx="2143721" cy="458313"/>
            </a:xfrm>
            <a:custGeom>
              <a:avLst/>
              <a:gdLst/>
              <a:ahLst/>
              <a:cxnLst/>
              <a:rect l="l" t="t" r="r" b="b"/>
              <a:pathLst>
                <a:path w="2143721" h="458313">
                  <a:moveTo>
                    <a:pt x="0" y="0"/>
                  </a:moveTo>
                  <a:lnTo>
                    <a:pt x="2143721" y="0"/>
                  </a:lnTo>
                  <a:lnTo>
                    <a:pt x="2143721" y="458313"/>
                  </a:lnTo>
                  <a:lnTo>
                    <a:pt x="0" y="458313"/>
                  </a:lnTo>
                  <a:close/>
                </a:path>
              </a:pathLst>
            </a:custGeom>
            <a:solidFill>
              <a:srgbClr val="00949D"/>
            </a:solidFill>
          </p:spPr>
          <p:txBody>
            <a:bodyPr/>
            <a:lstStyle/>
            <a:p>
              <a:endParaRPr lang="en-US"/>
            </a:p>
          </p:txBody>
        </p:sp>
        <p:sp>
          <p:nvSpPr>
            <p:cNvPr id="8" name="TextBox 8"/>
            <p:cNvSpPr txBox="1"/>
            <p:nvPr/>
          </p:nvSpPr>
          <p:spPr>
            <a:xfrm>
              <a:off x="0" y="-38100"/>
              <a:ext cx="2143720" cy="496413"/>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2697229" y="870423"/>
            <a:ext cx="11647444" cy="1025525"/>
          </a:xfrm>
          <a:prstGeom prst="rect">
            <a:avLst/>
          </a:prstGeom>
        </p:spPr>
        <p:txBody>
          <a:bodyPr lIns="0" tIns="0" rIns="0" bIns="0" rtlCol="0" anchor="t">
            <a:spAutoFit/>
          </a:bodyPr>
          <a:lstStyle/>
          <a:p>
            <a:pPr algn="l">
              <a:lnSpc>
                <a:spcPts val="8049"/>
              </a:lnSpc>
            </a:pPr>
            <a:r>
              <a:rPr lang="en-US" sz="6999" spc="272">
                <a:solidFill>
                  <a:srgbClr val="FFFFFF"/>
                </a:solidFill>
                <a:latin typeface="Anton"/>
                <a:ea typeface="Anton"/>
                <a:cs typeface="Anton"/>
                <a:sym typeface="Anton"/>
              </a:rPr>
              <a:t>Nguyên nhân bệnh</a:t>
            </a:r>
          </a:p>
        </p:txBody>
      </p:sp>
      <p:grpSp>
        <p:nvGrpSpPr>
          <p:cNvPr id="10" name="Group 10"/>
          <p:cNvGrpSpPr/>
          <p:nvPr/>
        </p:nvGrpSpPr>
        <p:grpSpPr>
          <a:xfrm>
            <a:off x="440086" y="427382"/>
            <a:ext cx="1483284" cy="1740158"/>
            <a:chOff x="0" y="0"/>
            <a:chExt cx="390659" cy="458313"/>
          </a:xfrm>
        </p:grpSpPr>
        <p:sp>
          <p:nvSpPr>
            <p:cNvPr id="11" name="Freeform 11"/>
            <p:cNvSpPr/>
            <p:nvPr/>
          </p:nvSpPr>
          <p:spPr>
            <a:xfrm>
              <a:off x="0" y="0"/>
              <a:ext cx="390659" cy="458313"/>
            </a:xfrm>
            <a:custGeom>
              <a:avLst/>
              <a:gdLst/>
              <a:ahLst/>
              <a:cxnLst/>
              <a:rect l="l" t="t" r="r" b="b"/>
              <a:pathLst>
                <a:path w="390659" h="458313">
                  <a:moveTo>
                    <a:pt x="0" y="0"/>
                  </a:moveTo>
                  <a:lnTo>
                    <a:pt x="390659" y="0"/>
                  </a:lnTo>
                  <a:lnTo>
                    <a:pt x="390659" y="458313"/>
                  </a:lnTo>
                  <a:lnTo>
                    <a:pt x="0" y="458313"/>
                  </a:lnTo>
                  <a:close/>
                </a:path>
              </a:pathLst>
            </a:custGeom>
            <a:solidFill>
              <a:srgbClr val="00949D"/>
            </a:solidFill>
          </p:spPr>
          <p:txBody>
            <a:bodyPr/>
            <a:lstStyle/>
            <a:p>
              <a:endParaRPr lang="en-US"/>
            </a:p>
          </p:txBody>
        </p:sp>
        <p:sp>
          <p:nvSpPr>
            <p:cNvPr id="12" name="TextBox 12"/>
            <p:cNvSpPr txBox="1"/>
            <p:nvPr/>
          </p:nvSpPr>
          <p:spPr>
            <a:xfrm>
              <a:off x="0" y="-38100"/>
              <a:ext cx="390659" cy="496413"/>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358529" y="803748"/>
            <a:ext cx="1646398" cy="1025525"/>
          </a:xfrm>
          <a:prstGeom prst="rect">
            <a:avLst/>
          </a:prstGeom>
        </p:spPr>
        <p:txBody>
          <a:bodyPr lIns="0" tIns="0" rIns="0" bIns="0" rtlCol="0" anchor="t">
            <a:spAutoFit/>
          </a:bodyPr>
          <a:lstStyle/>
          <a:p>
            <a:pPr algn="ctr">
              <a:lnSpc>
                <a:spcPts val="8049"/>
              </a:lnSpc>
            </a:pPr>
            <a:r>
              <a:rPr lang="en-US" sz="6999" spc="272">
                <a:solidFill>
                  <a:srgbClr val="FFFFFF"/>
                </a:solidFill>
                <a:latin typeface="Anton"/>
                <a:ea typeface="Anton"/>
                <a:cs typeface="Anton"/>
                <a:sym typeface="Anton"/>
              </a:rPr>
              <a:t>05</a:t>
            </a:r>
          </a:p>
        </p:txBody>
      </p:sp>
      <p:sp>
        <p:nvSpPr>
          <p:cNvPr id="14" name="TextBox 14"/>
          <p:cNvSpPr txBox="1"/>
          <p:nvPr/>
        </p:nvSpPr>
        <p:spPr>
          <a:xfrm>
            <a:off x="7224630" y="2513294"/>
            <a:ext cx="11063370" cy="7120886"/>
          </a:xfrm>
          <a:prstGeom prst="rect">
            <a:avLst/>
          </a:prstGeom>
        </p:spPr>
        <p:txBody>
          <a:bodyPr lIns="0" tIns="0" rIns="0" bIns="0" rtlCol="0" anchor="t">
            <a:spAutoFit/>
          </a:bodyPr>
          <a:lstStyle/>
          <a:p>
            <a:pPr marL="518196" lvl="1" indent="-259098" algn="l">
              <a:lnSpc>
                <a:spcPts val="3360"/>
              </a:lnSpc>
              <a:spcBef>
                <a:spcPct val="0"/>
              </a:spcBef>
              <a:buFont typeface="Arial"/>
              <a:buChar char="•"/>
            </a:pPr>
            <a:r>
              <a:rPr lang="en-US" sz="2400" u="none" strike="noStrike">
                <a:solidFill>
                  <a:srgbClr val="FFFFFF"/>
                </a:solidFill>
                <a:latin typeface="Arial"/>
                <a:ea typeface="Arial"/>
                <a:cs typeface="Arial"/>
                <a:sym typeface="Arial"/>
              </a:rPr>
              <a:t>Đặc trưng: Do quá trình phá huỷ tế bào beta tuyến tụy, dẫn đến thiếu insulin trầm trọng → cần insulin để sống sót, nếu không dễ bị nhiễm toan ceton, hôn mê và tử vong.</a:t>
            </a:r>
          </a:p>
          <a:p>
            <a:pPr algn="l">
              <a:lnSpc>
                <a:spcPts val="3360"/>
              </a:lnSpc>
              <a:spcBef>
                <a:spcPct val="0"/>
              </a:spcBef>
            </a:pPr>
            <a:endParaRPr lang="en-US" sz="2400" u="none" strike="noStrike">
              <a:solidFill>
                <a:srgbClr val="FFFFFF"/>
              </a:solidFill>
              <a:latin typeface="Arial"/>
              <a:ea typeface="Arial"/>
              <a:cs typeface="Arial"/>
              <a:sym typeface="Arial"/>
            </a:endParaRPr>
          </a:p>
          <a:p>
            <a:pPr marL="518196" lvl="1" indent="-259098" algn="l">
              <a:lnSpc>
                <a:spcPts val="3360"/>
              </a:lnSpc>
              <a:spcBef>
                <a:spcPct val="0"/>
              </a:spcBef>
              <a:buFont typeface="Arial"/>
              <a:buChar char="•"/>
            </a:pPr>
            <a:r>
              <a:rPr lang="en-US" sz="2400" u="none" strike="noStrike">
                <a:solidFill>
                  <a:srgbClr val="FFFFFF"/>
                </a:solidFill>
                <a:latin typeface="Arial"/>
                <a:ea typeface="Arial"/>
                <a:cs typeface="Arial"/>
                <a:sym typeface="Arial"/>
              </a:rPr>
              <a:t>Diễn tiến: Người bệnh có thể bình thường về chuyển hoá trước khi bệnh biểu hiện, nhưng sự phá huỷ tế bào beta đã xảy ra và có thể phát hiện.</a:t>
            </a:r>
          </a:p>
          <a:p>
            <a:pPr algn="l">
              <a:lnSpc>
                <a:spcPts val="3360"/>
              </a:lnSpc>
              <a:spcBef>
                <a:spcPct val="0"/>
              </a:spcBef>
            </a:pPr>
            <a:endParaRPr lang="en-US" sz="2400" u="none" strike="noStrike">
              <a:solidFill>
                <a:srgbClr val="FFFFFF"/>
              </a:solidFill>
              <a:latin typeface="Arial"/>
              <a:ea typeface="Arial"/>
              <a:cs typeface="Arial"/>
              <a:sym typeface="Arial"/>
            </a:endParaRPr>
          </a:p>
          <a:p>
            <a:pPr marL="518196" lvl="1" indent="-259098" algn="l">
              <a:lnSpc>
                <a:spcPts val="3360"/>
              </a:lnSpc>
              <a:spcBef>
                <a:spcPct val="0"/>
              </a:spcBef>
              <a:buFont typeface="Arial"/>
              <a:buChar char="•"/>
            </a:pPr>
            <a:r>
              <a:rPr lang="en-US" sz="2400" u="none" strike="noStrike">
                <a:solidFill>
                  <a:srgbClr val="FFFFFF"/>
                </a:solidFill>
                <a:latin typeface="Arial"/>
                <a:ea typeface="Arial"/>
                <a:cs typeface="Arial"/>
                <a:sym typeface="Arial"/>
              </a:rPr>
              <a:t>Chẩn đoán: Thường dựa vào sự hiện diện của các tự kháng thể (anti-GAD, đảo tụy, insulin kháng thể), cho thấy cơ chế tự miễn gây phá hủy tế bào beta.</a:t>
            </a:r>
          </a:p>
          <a:p>
            <a:pPr algn="l">
              <a:lnSpc>
                <a:spcPts val="3360"/>
              </a:lnSpc>
              <a:spcBef>
                <a:spcPct val="0"/>
              </a:spcBef>
            </a:pPr>
            <a:endParaRPr lang="en-US" sz="2400" u="none" strike="noStrike">
              <a:solidFill>
                <a:srgbClr val="FFFFFF"/>
              </a:solidFill>
              <a:latin typeface="Arial"/>
              <a:ea typeface="Arial"/>
              <a:cs typeface="Arial"/>
              <a:sym typeface="Arial"/>
            </a:endParaRPr>
          </a:p>
          <a:p>
            <a:pPr marL="518196" lvl="1" indent="-259098" algn="l">
              <a:lnSpc>
                <a:spcPts val="3360"/>
              </a:lnSpc>
              <a:spcBef>
                <a:spcPct val="0"/>
              </a:spcBef>
              <a:buFont typeface="Arial"/>
              <a:buChar char="•"/>
            </a:pPr>
            <a:r>
              <a:rPr lang="en-US" sz="2400" u="none" strike="noStrike">
                <a:solidFill>
                  <a:srgbClr val="FFFFFF"/>
                </a:solidFill>
                <a:latin typeface="Arial"/>
                <a:ea typeface="Arial"/>
                <a:cs typeface="Arial"/>
                <a:sym typeface="Arial"/>
              </a:rPr>
              <a:t>Trường hợp đặc biệt: Ở một số người (nhất là không phải người da trắng), không phát hiện bằng chứng rối loạn tự miễn → được gọi là Type 1 vô căn (idiopathic).</a:t>
            </a:r>
          </a:p>
          <a:p>
            <a:pPr algn="l">
              <a:lnSpc>
                <a:spcPts val="3360"/>
              </a:lnSpc>
              <a:spcBef>
                <a:spcPct val="0"/>
              </a:spcBef>
            </a:pPr>
            <a:endParaRPr lang="en-US" sz="2400" u="none" strike="noStrike">
              <a:solidFill>
                <a:srgbClr val="FFFFFF"/>
              </a:solidFill>
              <a:latin typeface="Arial"/>
              <a:ea typeface="Arial"/>
              <a:cs typeface="Arial"/>
              <a:sym typeface="Arial"/>
            </a:endParaRPr>
          </a:p>
          <a:p>
            <a:pPr marL="518196" lvl="1" indent="-259098" algn="l">
              <a:lnSpc>
                <a:spcPts val="3360"/>
              </a:lnSpc>
              <a:spcBef>
                <a:spcPct val="0"/>
              </a:spcBef>
              <a:buFont typeface="Arial"/>
              <a:buChar char="•"/>
            </a:pPr>
            <a:r>
              <a:rPr lang="en-US" sz="2400" u="none" strike="noStrike">
                <a:solidFill>
                  <a:srgbClr val="FFFFFF"/>
                </a:solidFill>
                <a:latin typeface="Arial"/>
                <a:ea typeface="Arial"/>
                <a:cs typeface="Arial"/>
                <a:sym typeface="Arial"/>
              </a:rPr>
              <a:t>Phân loại căn nguyên: Có thể xác định khi xét nghiệm kháng thể phù hợp, nhưng không phải lúc nào cũng có điều kiện thực hiện. Nếu có xét nghiệm, việc phân loại bệnh nhân cần phản ánh điều này.</a:t>
            </a:r>
          </a:p>
        </p:txBody>
      </p:sp>
      <p:sp>
        <p:nvSpPr>
          <p:cNvPr id="15" name="TextBox 15"/>
          <p:cNvSpPr txBox="1"/>
          <p:nvPr/>
        </p:nvSpPr>
        <p:spPr>
          <a:xfrm>
            <a:off x="11443649" y="1719864"/>
            <a:ext cx="11647444" cy="447675"/>
          </a:xfrm>
          <a:prstGeom prst="rect">
            <a:avLst/>
          </a:prstGeom>
        </p:spPr>
        <p:txBody>
          <a:bodyPr lIns="0" tIns="0" rIns="0" bIns="0" rtlCol="0" anchor="t">
            <a:spAutoFit/>
          </a:bodyPr>
          <a:lstStyle/>
          <a:p>
            <a:pPr algn="l">
              <a:lnSpc>
                <a:spcPts val="3450"/>
              </a:lnSpc>
            </a:pPr>
            <a:r>
              <a:rPr lang="en-US" sz="3000" spc="117">
                <a:solidFill>
                  <a:srgbClr val="FFFFFF"/>
                </a:solidFill>
                <a:latin typeface="Anton"/>
                <a:ea typeface="Anton"/>
                <a:cs typeface="Anton"/>
                <a:sym typeface="Anton"/>
              </a:rPr>
              <a:t>Đái tháo đường tuýp 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38643" y="-1442485"/>
            <a:ext cx="18083316" cy="15089594"/>
            <a:chOff x="0" y="0"/>
            <a:chExt cx="7609818" cy="6350000"/>
          </a:xfrm>
        </p:grpSpPr>
        <p:sp>
          <p:nvSpPr>
            <p:cNvPr id="3" name="Freeform 3"/>
            <p:cNvSpPr/>
            <p:nvPr/>
          </p:nvSpPr>
          <p:spPr>
            <a:xfrm>
              <a:off x="0" y="0"/>
              <a:ext cx="7609818" cy="6350000"/>
            </a:xfrm>
            <a:custGeom>
              <a:avLst/>
              <a:gdLst/>
              <a:ahLst/>
              <a:cxnLst/>
              <a:rect l="l" t="t" r="r" b="b"/>
              <a:pathLst>
                <a:path w="7609818" h="6350000">
                  <a:moveTo>
                    <a:pt x="3804909" y="0"/>
                  </a:moveTo>
                  <a:cubicBezTo>
                    <a:pt x="1703516" y="0"/>
                    <a:pt x="0" y="1421496"/>
                    <a:pt x="0" y="3175000"/>
                  </a:cubicBezTo>
                  <a:cubicBezTo>
                    <a:pt x="0" y="4928504"/>
                    <a:pt x="1703516" y="6350000"/>
                    <a:pt x="3804909" y="6350000"/>
                  </a:cubicBezTo>
                  <a:cubicBezTo>
                    <a:pt x="5906302" y="6350000"/>
                    <a:pt x="7609818" y="4928504"/>
                    <a:pt x="7609818" y="3175000"/>
                  </a:cubicBezTo>
                  <a:cubicBezTo>
                    <a:pt x="7609818" y="1421496"/>
                    <a:pt x="5906302" y="0"/>
                    <a:pt x="3804909" y="0"/>
                  </a:cubicBezTo>
                  <a:close/>
                </a:path>
              </a:pathLst>
            </a:custGeom>
            <a:solidFill>
              <a:srgbClr val="007076"/>
            </a:solidFill>
          </p:spPr>
          <p:txBody>
            <a:bodyPr/>
            <a:lstStyle/>
            <a:p>
              <a:endParaRPr lang="en-US"/>
            </a:p>
          </p:txBody>
        </p:sp>
      </p:grpSp>
      <p:grpSp>
        <p:nvGrpSpPr>
          <p:cNvPr id="4" name="Group 4"/>
          <p:cNvGrpSpPr>
            <a:grpSpLocks noChangeAspect="1"/>
          </p:cNvGrpSpPr>
          <p:nvPr/>
        </p:nvGrpSpPr>
        <p:grpSpPr>
          <a:xfrm>
            <a:off x="11504994" y="2570444"/>
            <a:ext cx="6402591" cy="6402566"/>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9905"/>
              </a:stretch>
            </a:blipFill>
          </p:spPr>
          <p:txBody>
            <a:bodyPr/>
            <a:lstStyle/>
            <a:p>
              <a:endParaRPr lang="en-US"/>
            </a:p>
          </p:txBody>
        </p:sp>
      </p:grpSp>
      <p:grpSp>
        <p:nvGrpSpPr>
          <p:cNvPr id="6" name="Group 6"/>
          <p:cNvGrpSpPr/>
          <p:nvPr/>
        </p:nvGrpSpPr>
        <p:grpSpPr>
          <a:xfrm>
            <a:off x="9768147" y="198782"/>
            <a:ext cx="8139439" cy="1740158"/>
            <a:chOff x="0" y="0"/>
            <a:chExt cx="2143720" cy="458313"/>
          </a:xfrm>
        </p:grpSpPr>
        <p:sp>
          <p:nvSpPr>
            <p:cNvPr id="7" name="Freeform 7"/>
            <p:cNvSpPr/>
            <p:nvPr/>
          </p:nvSpPr>
          <p:spPr>
            <a:xfrm>
              <a:off x="0" y="0"/>
              <a:ext cx="2143721" cy="458313"/>
            </a:xfrm>
            <a:custGeom>
              <a:avLst/>
              <a:gdLst/>
              <a:ahLst/>
              <a:cxnLst/>
              <a:rect l="l" t="t" r="r" b="b"/>
              <a:pathLst>
                <a:path w="2143721" h="458313">
                  <a:moveTo>
                    <a:pt x="0" y="0"/>
                  </a:moveTo>
                  <a:lnTo>
                    <a:pt x="2143721" y="0"/>
                  </a:lnTo>
                  <a:lnTo>
                    <a:pt x="2143721" y="458313"/>
                  </a:lnTo>
                  <a:lnTo>
                    <a:pt x="0" y="458313"/>
                  </a:lnTo>
                  <a:close/>
                </a:path>
              </a:pathLst>
            </a:custGeom>
            <a:solidFill>
              <a:srgbClr val="00949D"/>
            </a:solidFill>
          </p:spPr>
          <p:txBody>
            <a:bodyPr/>
            <a:lstStyle/>
            <a:p>
              <a:endParaRPr lang="en-US"/>
            </a:p>
          </p:txBody>
        </p:sp>
        <p:sp>
          <p:nvSpPr>
            <p:cNvPr id="8" name="TextBox 8"/>
            <p:cNvSpPr txBox="1"/>
            <p:nvPr/>
          </p:nvSpPr>
          <p:spPr>
            <a:xfrm>
              <a:off x="0" y="-38100"/>
              <a:ext cx="2143720" cy="496413"/>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404199" y="641823"/>
            <a:ext cx="11647444" cy="1025525"/>
          </a:xfrm>
          <a:prstGeom prst="rect">
            <a:avLst/>
          </a:prstGeom>
        </p:spPr>
        <p:txBody>
          <a:bodyPr lIns="0" tIns="0" rIns="0" bIns="0" rtlCol="0" anchor="t">
            <a:spAutoFit/>
          </a:bodyPr>
          <a:lstStyle/>
          <a:p>
            <a:pPr algn="l">
              <a:lnSpc>
                <a:spcPts val="8049"/>
              </a:lnSpc>
            </a:pPr>
            <a:r>
              <a:rPr lang="en-US" sz="6999" spc="272">
                <a:solidFill>
                  <a:srgbClr val="FFFFFF"/>
                </a:solidFill>
                <a:latin typeface="Anton"/>
                <a:ea typeface="Anton"/>
                <a:cs typeface="Anton"/>
                <a:sym typeface="Anton"/>
              </a:rPr>
              <a:t>Nguyên nhân bệnh</a:t>
            </a:r>
          </a:p>
        </p:txBody>
      </p:sp>
      <p:grpSp>
        <p:nvGrpSpPr>
          <p:cNvPr id="10" name="Group 10"/>
          <p:cNvGrpSpPr/>
          <p:nvPr/>
        </p:nvGrpSpPr>
        <p:grpSpPr>
          <a:xfrm>
            <a:off x="8147056" y="198782"/>
            <a:ext cx="1483284" cy="1740158"/>
            <a:chOff x="0" y="0"/>
            <a:chExt cx="390659" cy="458313"/>
          </a:xfrm>
        </p:grpSpPr>
        <p:sp>
          <p:nvSpPr>
            <p:cNvPr id="11" name="Freeform 11"/>
            <p:cNvSpPr/>
            <p:nvPr/>
          </p:nvSpPr>
          <p:spPr>
            <a:xfrm>
              <a:off x="0" y="0"/>
              <a:ext cx="390659" cy="458313"/>
            </a:xfrm>
            <a:custGeom>
              <a:avLst/>
              <a:gdLst/>
              <a:ahLst/>
              <a:cxnLst/>
              <a:rect l="l" t="t" r="r" b="b"/>
              <a:pathLst>
                <a:path w="390659" h="458313">
                  <a:moveTo>
                    <a:pt x="0" y="0"/>
                  </a:moveTo>
                  <a:lnTo>
                    <a:pt x="390659" y="0"/>
                  </a:lnTo>
                  <a:lnTo>
                    <a:pt x="390659" y="458313"/>
                  </a:lnTo>
                  <a:lnTo>
                    <a:pt x="0" y="458313"/>
                  </a:lnTo>
                  <a:close/>
                </a:path>
              </a:pathLst>
            </a:custGeom>
            <a:solidFill>
              <a:srgbClr val="00949D"/>
            </a:solidFill>
          </p:spPr>
          <p:txBody>
            <a:bodyPr/>
            <a:lstStyle/>
            <a:p>
              <a:endParaRPr lang="en-US"/>
            </a:p>
          </p:txBody>
        </p:sp>
        <p:sp>
          <p:nvSpPr>
            <p:cNvPr id="12" name="TextBox 12"/>
            <p:cNvSpPr txBox="1"/>
            <p:nvPr/>
          </p:nvSpPr>
          <p:spPr>
            <a:xfrm>
              <a:off x="0" y="-38100"/>
              <a:ext cx="390659" cy="496413"/>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8065499" y="575148"/>
            <a:ext cx="1646398" cy="1025525"/>
          </a:xfrm>
          <a:prstGeom prst="rect">
            <a:avLst/>
          </a:prstGeom>
        </p:spPr>
        <p:txBody>
          <a:bodyPr lIns="0" tIns="0" rIns="0" bIns="0" rtlCol="0" anchor="t">
            <a:spAutoFit/>
          </a:bodyPr>
          <a:lstStyle/>
          <a:p>
            <a:pPr algn="ctr">
              <a:lnSpc>
                <a:spcPts val="8049"/>
              </a:lnSpc>
            </a:pPr>
            <a:r>
              <a:rPr lang="en-US" sz="6999" spc="272">
                <a:solidFill>
                  <a:srgbClr val="FFFFFF"/>
                </a:solidFill>
                <a:latin typeface="Anton"/>
                <a:ea typeface="Anton"/>
                <a:cs typeface="Anton"/>
                <a:sym typeface="Anton"/>
              </a:rPr>
              <a:t>05</a:t>
            </a:r>
          </a:p>
        </p:txBody>
      </p:sp>
      <p:sp>
        <p:nvSpPr>
          <p:cNvPr id="14" name="TextBox 14"/>
          <p:cNvSpPr txBox="1"/>
          <p:nvPr/>
        </p:nvSpPr>
        <p:spPr>
          <a:xfrm>
            <a:off x="1324062" y="1899821"/>
            <a:ext cx="11647444" cy="447675"/>
          </a:xfrm>
          <a:prstGeom prst="rect">
            <a:avLst/>
          </a:prstGeom>
        </p:spPr>
        <p:txBody>
          <a:bodyPr lIns="0" tIns="0" rIns="0" bIns="0" rtlCol="0" anchor="t">
            <a:spAutoFit/>
          </a:bodyPr>
          <a:lstStyle/>
          <a:p>
            <a:pPr algn="l">
              <a:lnSpc>
                <a:spcPts val="3450"/>
              </a:lnSpc>
            </a:pPr>
            <a:r>
              <a:rPr lang="en-US" sz="3000" spc="117">
                <a:solidFill>
                  <a:srgbClr val="FFFFFF"/>
                </a:solidFill>
                <a:latin typeface="Anton"/>
                <a:ea typeface="Anton"/>
                <a:cs typeface="Anton"/>
                <a:sym typeface="Anton"/>
              </a:rPr>
              <a:t>Đái tháo đường tuýp 2</a:t>
            </a:r>
          </a:p>
        </p:txBody>
      </p:sp>
      <p:sp>
        <p:nvSpPr>
          <p:cNvPr id="15" name="TextBox 15"/>
          <p:cNvSpPr txBox="1"/>
          <p:nvPr/>
        </p:nvSpPr>
        <p:spPr>
          <a:xfrm>
            <a:off x="754416" y="3172970"/>
            <a:ext cx="8134282" cy="4187186"/>
          </a:xfrm>
          <a:prstGeom prst="rect">
            <a:avLst/>
          </a:prstGeom>
        </p:spPr>
        <p:txBody>
          <a:bodyPr lIns="0" tIns="0" rIns="0" bIns="0" rtlCol="0" anchor="t">
            <a:spAutoFit/>
          </a:bodyPr>
          <a:lstStyle/>
          <a:p>
            <a:pPr marL="518196" lvl="1" indent="-259098" algn="l">
              <a:lnSpc>
                <a:spcPts val="3360"/>
              </a:lnSpc>
              <a:spcBef>
                <a:spcPct val="0"/>
              </a:spcBef>
              <a:buFont typeface="Arial"/>
              <a:buChar char="•"/>
            </a:pPr>
            <a:r>
              <a:rPr lang="en-US" sz="2400" u="none" strike="noStrike">
                <a:solidFill>
                  <a:srgbClr val="FFFFFF"/>
                </a:solidFill>
                <a:latin typeface="Arial"/>
                <a:ea typeface="Arial"/>
                <a:cs typeface="Arial"/>
                <a:sym typeface="Arial"/>
              </a:rPr>
              <a:t>Là dạng phổ biến nhất.</a:t>
            </a:r>
          </a:p>
          <a:p>
            <a:pPr algn="l">
              <a:lnSpc>
                <a:spcPts val="3360"/>
              </a:lnSpc>
              <a:spcBef>
                <a:spcPct val="0"/>
              </a:spcBef>
            </a:pPr>
            <a:endParaRPr lang="en-US" sz="2400" u="none" strike="noStrike">
              <a:solidFill>
                <a:srgbClr val="FFFFFF"/>
              </a:solidFill>
              <a:latin typeface="Arial"/>
              <a:ea typeface="Arial"/>
              <a:cs typeface="Arial"/>
              <a:sym typeface="Arial"/>
            </a:endParaRPr>
          </a:p>
          <a:p>
            <a:pPr marL="518196" lvl="1" indent="-259098" algn="l">
              <a:lnSpc>
                <a:spcPts val="3360"/>
              </a:lnSpc>
              <a:spcBef>
                <a:spcPct val="0"/>
              </a:spcBef>
              <a:buFont typeface="Arial"/>
              <a:buChar char="•"/>
            </a:pPr>
            <a:r>
              <a:rPr lang="en-US" sz="2400" u="none" strike="noStrike">
                <a:solidFill>
                  <a:srgbClr val="FFFFFF"/>
                </a:solidFill>
                <a:latin typeface="Arial"/>
                <a:ea typeface="Arial"/>
                <a:cs typeface="Arial"/>
                <a:sym typeface="Arial"/>
              </a:rPr>
              <a:t>Đặc trưng bởi rối loạn tác động của insulin và bài tiết insulin (có thể một hoặc cả hai).</a:t>
            </a:r>
          </a:p>
          <a:p>
            <a:pPr algn="l">
              <a:lnSpc>
                <a:spcPts val="3360"/>
              </a:lnSpc>
              <a:spcBef>
                <a:spcPct val="0"/>
              </a:spcBef>
            </a:pPr>
            <a:endParaRPr lang="en-US" sz="2400" u="none" strike="noStrike">
              <a:solidFill>
                <a:srgbClr val="FFFFFF"/>
              </a:solidFill>
              <a:latin typeface="Arial"/>
              <a:ea typeface="Arial"/>
              <a:cs typeface="Arial"/>
              <a:sym typeface="Arial"/>
            </a:endParaRPr>
          </a:p>
          <a:p>
            <a:pPr marL="518196" lvl="1" indent="-259098" algn="l">
              <a:lnSpc>
                <a:spcPts val="3360"/>
              </a:lnSpc>
              <a:spcBef>
                <a:spcPct val="0"/>
              </a:spcBef>
              <a:buFont typeface="Arial"/>
              <a:buChar char="•"/>
            </a:pPr>
            <a:r>
              <a:rPr lang="en-US" sz="2400" u="none" strike="noStrike">
                <a:solidFill>
                  <a:srgbClr val="FFFFFF"/>
                </a:solidFill>
                <a:latin typeface="Arial"/>
                <a:ea typeface="Arial"/>
                <a:cs typeface="Arial"/>
                <a:sym typeface="Arial"/>
              </a:rPr>
              <a:t>Thường cả hai rối loạn này cùng tồn tại khi bệnh biểu hiện lâm sàng.</a:t>
            </a:r>
          </a:p>
          <a:p>
            <a:pPr algn="l">
              <a:lnSpc>
                <a:spcPts val="3360"/>
              </a:lnSpc>
              <a:spcBef>
                <a:spcPct val="0"/>
              </a:spcBef>
            </a:pPr>
            <a:endParaRPr lang="en-US" sz="2400" u="none" strike="noStrike">
              <a:solidFill>
                <a:srgbClr val="FFFFFF"/>
              </a:solidFill>
              <a:latin typeface="Arial"/>
              <a:ea typeface="Arial"/>
              <a:cs typeface="Arial"/>
              <a:sym typeface="Arial"/>
            </a:endParaRPr>
          </a:p>
          <a:p>
            <a:pPr marL="518196" lvl="1" indent="-259098" algn="l">
              <a:lnSpc>
                <a:spcPts val="3360"/>
              </a:lnSpc>
              <a:spcBef>
                <a:spcPct val="0"/>
              </a:spcBef>
              <a:buFont typeface="Arial"/>
              <a:buChar char="•"/>
            </a:pPr>
            <a:r>
              <a:rPr lang="en-US" sz="2400" u="none" strike="noStrike">
                <a:solidFill>
                  <a:srgbClr val="FFFFFF"/>
                </a:solidFill>
                <a:latin typeface="Arial"/>
                <a:ea typeface="Arial"/>
                <a:cs typeface="Arial"/>
                <a:sym typeface="Arial"/>
              </a:rPr>
              <a:t>Nguyên nhân cụ thể gây ra những bất thường này hiện chưa được biết rõ.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38643" y="-1442485"/>
            <a:ext cx="12420369" cy="15089594"/>
            <a:chOff x="0" y="0"/>
            <a:chExt cx="5226737" cy="6350000"/>
          </a:xfrm>
        </p:grpSpPr>
        <p:sp>
          <p:nvSpPr>
            <p:cNvPr id="3" name="Freeform 3"/>
            <p:cNvSpPr/>
            <p:nvPr/>
          </p:nvSpPr>
          <p:spPr>
            <a:xfrm>
              <a:off x="0" y="0"/>
              <a:ext cx="5226737" cy="6350000"/>
            </a:xfrm>
            <a:custGeom>
              <a:avLst/>
              <a:gdLst/>
              <a:ahLst/>
              <a:cxnLst/>
              <a:rect l="l" t="t" r="r" b="b"/>
              <a:pathLst>
                <a:path w="5226737" h="6350000">
                  <a:moveTo>
                    <a:pt x="2613369" y="0"/>
                  </a:moveTo>
                  <a:cubicBezTo>
                    <a:pt x="1170045" y="0"/>
                    <a:pt x="0" y="1421496"/>
                    <a:pt x="0" y="3175000"/>
                  </a:cubicBezTo>
                  <a:cubicBezTo>
                    <a:pt x="0" y="4928504"/>
                    <a:pt x="1170045" y="6350000"/>
                    <a:pt x="2613369" y="6350000"/>
                  </a:cubicBezTo>
                  <a:cubicBezTo>
                    <a:pt x="4056692" y="6350000"/>
                    <a:pt x="5226737" y="4928504"/>
                    <a:pt x="5226737" y="3175000"/>
                  </a:cubicBezTo>
                  <a:cubicBezTo>
                    <a:pt x="5226737" y="1421496"/>
                    <a:pt x="4056692" y="0"/>
                    <a:pt x="2613369" y="0"/>
                  </a:cubicBezTo>
                  <a:close/>
                </a:path>
              </a:pathLst>
            </a:custGeom>
            <a:solidFill>
              <a:srgbClr val="007076"/>
            </a:solidFill>
          </p:spPr>
          <p:txBody>
            <a:bodyPr/>
            <a:lstStyle/>
            <a:p>
              <a:endParaRPr lang="en-US"/>
            </a:p>
          </p:txBody>
        </p:sp>
      </p:grpSp>
      <p:grpSp>
        <p:nvGrpSpPr>
          <p:cNvPr id="4" name="Group 4"/>
          <p:cNvGrpSpPr/>
          <p:nvPr/>
        </p:nvGrpSpPr>
        <p:grpSpPr>
          <a:xfrm>
            <a:off x="9768147" y="198782"/>
            <a:ext cx="8139439" cy="1740158"/>
            <a:chOff x="0" y="0"/>
            <a:chExt cx="2143720" cy="458313"/>
          </a:xfrm>
        </p:grpSpPr>
        <p:sp>
          <p:nvSpPr>
            <p:cNvPr id="5" name="Freeform 5"/>
            <p:cNvSpPr/>
            <p:nvPr/>
          </p:nvSpPr>
          <p:spPr>
            <a:xfrm>
              <a:off x="0" y="0"/>
              <a:ext cx="2143721" cy="458313"/>
            </a:xfrm>
            <a:custGeom>
              <a:avLst/>
              <a:gdLst/>
              <a:ahLst/>
              <a:cxnLst/>
              <a:rect l="l" t="t" r="r" b="b"/>
              <a:pathLst>
                <a:path w="2143721" h="458313">
                  <a:moveTo>
                    <a:pt x="0" y="0"/>
                  </a:moveTo>
                  <a:lnTo>
                    <a:pt x="2143721" y="0"/>
                  </a:lnTo>
                  <a:lnTo>
                    <a:pt x="2143721" y="458313"/>
                  </a:lnTo>
                  <a:lnTo>
                    <a:pt x="0" y="458313"/>
                  </a:lnTo>
                  <a:close/>
                </a:path>
              </a:pathLst>
            </a:custGeom>
            <a:solidFill>
              <a:srgbClr val="00949D"/>
            </a:solidFill>
          </p:spPr>
          <p:txBody>
            <a:bodyPr/>
            <a:lstStyle/>
            <a:p>
              <a:endParaRPr lang="en-US"/>
            </a:p>
          </p:txBody>
        </p:sp>
        <p:sp>
          <p:nvSpPr>
            <p:cNvPr id="6" name="TextBox 6"/>
            <p:cNvSpPr txBox="1"/>
            <p:nvPr/>
          </p:nvSpPr>
          <p:spPr>
            <a:xfrm>
              <a:off x="0" y="-38100"/>
              <a:ext cx="2143720" cy="496413"/>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8147056" y="198782"/>
            <a:ext cx="1483284" cy="1740158"/>
            <a:chOff x="0" y="0"/>
            <a:chExt cx="390659" cy="458313"/>
          </a:xfrm>
        </p:grpSpPr>
        <p:sp>
          <p:nvSpPr>
            <p:cNvPr id="8" name="Freeform 8"/>
            <p:cNvSpPr/>
            <p:nvPr/>
          </p:nvSpPr>
          <p:spPr>
            <a:xfrm>
              <a:off x="0" y="0"/>
              <a:ext cx="390659" cy="458313"/>
            </a:xfrm>
            <a:custGeom>
              <a:avLst/>
              <a:gdLst/>
              <a:ahLst/>
              <a:cxnLst/>
              <a:rect l="l" t="t" r="r" b="b"/>
              <a:pathLst>
                <a:path w="390659" h="458313">
                  <a:moveTo>
                    <a:pt x="0" y="0"/>
                  </a:moveTo>
                  <a:lnTo>
                    <a:pt x="390659" y="0"/>
                  </a:lnTo>
                  <a:lnTo>
                    <a:pt x="390659" y="458313"/>
                  </a:lnTo>
                  <a:lnTo>
                    <a:pt x="0" y="458313"/>
                  </a:lnTo>
                  <a:close/>
                </a:path>
              </a:pathLst>
            </a:custGeom>
            <a:solidFill>
              <a:srgbClr val="00949D"/>
            </a:solidFill>
          </p:spPr>
          <p:txBody>
            <a:bodyPr/>
            <a:lstStyle/>
            <a:p>
              <a:endParaRPr lang="en-US"/>
            </a:p>
          </p:txBody>
        </p:sp>
        <p:sp>
          <p:nvSpPr>
            <p:cNvPr id="9" name="TextBox 9"/>
            <p:cNvSpPr txBox="1"/>
            <p:nvPr/>
          </p:nvSpPr>
          <p:spPr>
            <a:xfrm>
              <a:off x="0" y="-38100"/>
              <a:ext cx="390659" cy="496413"/>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9630340" y="2865770"/>
            <a:ext cx="8139439" cy="5416426"/>
          </a:xfrm>
          <a:custGeom>
            <a:avLst/>
            <a:gdLst/>
            <a:ahLst/>
            <a:cxnLst/>
            <a:rect l="l" t="t" r="r" b="b"/>
            <a:pathLst>
              <a:path w="8139439" h="5416426">
                <a:moveTo>
                  <a:pt x="0" y="0"/>
                </a:moveTo>
                <a:lnTo>
                  <a:pt x="8139439" y="0"/>
                </a:lnTo>
                <a:lnTo>
                  <a:pt x="8139439" y="5416426"/>
                </a:lnTo>
                <a:lnTo>
                  <a:pt x="0" y="5416426"/>
                </a:lnTo>
                <a:lnTo>
                  <a:pt x="0" y="0"/>
                </a:lnTo>
                <a:close/>
              </a:path>
            </a:pathLst>
          </a:custGeom>
          <a:blipFill>
            <a:blip r:embed="rId2"/>
            <a:stretch>
              <a:fillRect/>
            </a:stretch>
          </a:blipFill>
        </p:spPr>
        <p:txBody>
          <a:bodyPr/>
          <a:lstStyle/>
          <a:p>
            <a:endParaRPr lang="en-US"/>
          </a:p>
        </p:txBody>
      </p:sp>
      <p:sp>
        <p:nvSpPr>
          <p:cNvPr id="11" name="TextBox 11"/>
          <p:cNvSpPr txBox="1"/>
          <p:nvPr/>
        </p:nvSpPr>
        <p:spPr>
          <a:xfrm>
            <a:off x="10404199" y="641823"/>
            <a:ext cx="11647444" cy="1025525"/>
          </a:xfrm>
          <a:prstGeom prst="rect">
            <a:avLst/>
          </a:prstGeom>
        </p:spPr>
        <p:txBody>
          <a:bodyPr lIns="0" tIns="0" rIns="0" bIns="0" rtlCol="0" anchor="t">
            <a:spAutoFit/>
          </a:bodyPr>
          <a:lstStyle/>
          <a:p>
            <a:pPr algn="l">
              <a:lnSpc>
                <a:spcPts val="8049"/>
              </a:lnSpc>
            </a:pPr>
            <a:r>
              <a:rPr lang="en-US" sz="6999" spc="272">
                <a:solidFill>
                  <a:srgbClr val="FFFFFF"/>
                </a:solidFill>
                <a:latin typeface="Anton"/>
                <a:ea typeface="Anton"/>
                <a:cs typeface="Anton"/>
                <a:sym typeface="Anton"/>
              </a:rPr>
              <a:t>Nguyên nhân bệnh</a:t>
            </a:r>
          </a:p>
        </p:txBody>
      </p:sp>
      <p:sp>
        <p:nvSpPr>
          <p:cNvPr id="12" name="TextBox 12"/>
          <p:cNvSpPr txBox="1"/>
          <p:nvPr/>
        </p:nvSpPr>
        <p:spPr>
          <a:xfrm>
            <a:off x="8065499" y="575148"/>
            <a:ext cx="1646398" cy="1025525"/>
          </a:xfrm>
          <a:prstGeom prst="rect">
            <a:avLst/>
          </a:prstGeom>
        </p:spPr>
        <p:txBody>
          <a:bodyPr lIns="0" tIns="0" rIns="0" bIns="0" rtlCol="0" anchor="t">
            <a:spAutoFit/>
          </a:bodyPr>
          <a:lstStyle/>
          <a:p>
            <a:pPr algn="ctr">
              <a:lnSpc>
                <a:spcPts val="8049"/>
              </a:lnSpc>
            </a:pPr>
            <a:r>
              <a:rPr lang="en-US" sz="6999" spc="272">
                <a:solidFill>
                  <a:srgbClr val="FFFFFF"/>
                </a:solidFill>
                <a:latin typeface="Anton"/>
                <a:ea typeface="Anton"/>
                <a:cs typeface="Anton"/>
                <a:sym typeface="Anton"/>
              </a:rPr>
              <a:t>05</a:t>
            </a:r>
          </a:p>
        </p:txBody>
      </p:sp>
      <p:sp>
        <p:nvSpPr>
          <p:cNvPr id="13" name="TextBox 13"/>
          <p:cNvSpPr txBox="1"/>
          <p:nvPr/>
        </p:nvSpPr>
        <p:spPr>
          <a:xfrm>
            <a:off x="831301" y="2418095"/>
            <a:ext cx="11647444" cy="447675"/>
          </a:xfrm>
          <a:prstGeom prst="rect">
            <a:avLst/>
          </a:prstGeom>
        </p:spPr>
        <p:txBody>
          <a:bodyPr lIns="0" tIns="0" rIns="0" bIns="0" rtlCol="0" anchor="t">
            <a:spAutoFit/>
          </a:bodyPr>
          <a:lstStyle/>
          <a:p>
            <a:pPr algn="l">
              <a:lnSpc>
                <a:spcPts val="3450"/>
              </a:lnSpc>
            </a:pPr>
            <a:r>
              <a:rPr lang="en-US" sz="3000" spc="117">
                <a:solidFill>
                  <a:srgbClr val="FFFFFF"/>
                </a:solidFill>
                <a:latin typeface="Anton"/>
                <a:ea typeface="Anton"/>
                <a:cs typeface="Anton"/>
                <a:sym typeface="Anton"/>
              </a:rPr>
              <a:t>Các thể đặc hiệu khác</a:t>
            </a:r>
          </a:p>
        </p:txBody>
      </p:sp>
      <p:sp>
        <p:nvSpPr>
          <p:cNvPr id="14" name="TextBox 14"/>
          <p:cNvSpPr txBox="1"/>
          <p:nvPr/>
        </p:nvSpPr>
        <p:spPr>
          <a:xfrm>
            <a:off x="318805" y="3691244"/>
            <a:ext cx="8134282" cy="3348986"/>
          </a:xfrm>
          <a:prstGeom prst="rect">
            <a:avLst/>
          </a:prstGeom>
        </p:spPr>
        <p:txBody>
          <a:bodyPr lIns="0" tIns="0" rIns="0" bIns="0" rtlCol="0" anchor="t">
            <a:spAutoFit/>
          </a:bodyPr>
          <a:lstStyle/>
          <a:p>
            <a:pPr marL="518196" lvl="1" indent="-259098" algn="l">
              <a:lnSpc>
                <a:spcPts val="3360"/>
              </a:lnSpc>
              <a:spcBef>
                <a:spcPct val="0"/>
              </a:spcBef>
              <a:buFont typeface="Arial"/>
              <a:buChar char="•"/>
            </a:pPr>
            <a:r>
              <a:rPr lang="en-US" sz="2400">
                <a:solidFill>
                  <a:srgbClr val="FFFFFF"/>
                </a:solidFill>
                <a:latin typeface="Arial"/>
                <a:ea typeface="Arial"/>
                <a:cs typeface="Arial"/>
                <a:sym typeface="Arial"/>
              </a:rPr>
              <a:t>Ít</a:t>
            </a:r>
            <a:r>
              <a:rPr lang="en-US" sz="2400" u="none" strike="noStrike">
                <a:solidFill>
                  <a:srgbClr val="FFFFFF"/>
                </a:solidFill>
                <a:latin typeface="Arial"/>
                <a:ea typeface="Arial"/>
                <a:cs typeface="Arial"/>
                <a:sym typeface="Arial"/>
              </a:rPr>
              <a:t> gặp hơn, do các khiếm khuyết hoặc tiến trình bệnh lý đặc thù. </a:t>
            </a:r>
          </a:p>
          <a:p>
            <a:pPr algn="l">
              <a:lnSpc>
                <a:spcPts val="3360"/>
              </a:lnSpc>
              <a:spcBef>
                <a:spcPct val="0"/>
              </a:spcBef>
            </a:pPr>
            <a:endParaRPr lang="en-US" sz="2400" u="none" strike="noStrike">
              <a:solidFill>
                <a:srgbClr val="FFFFFF"/>
              </a:solidFill>
              <a:latin typeface="Arial"/>
              <a:ea typeface="Arial"/>
              <a:cs typeface="Arial"/>
              <a:sym typeface="Arial"/>
            </a:endParaRPr>
          </a:p>
          <a:p>
            <a:pPr marL="518196" lvl="1" indent="-259098" algn="l">
              <a:lnSpc>
                <a:spcPts val="3360"/>
              </a:lnSpc>
              <a:spcBef>
                <a:spcPct val="0"/>
              </a:spcBef>
              <a:buFont typeface="Arial"/>
              <a:buChar char="•"/>
            </a:pPr>
            <a:r>
              <a:rPr lang="en-US" sz="2400" u="none" strike="noStrike">
                <a:solidFill>
                  <a:srgbClr val="FFFFFF"/>
                </a:solidFill>
                <a:latin typeface="Arial"/>
                <a:ea typeface="Arial"/>
                <a:cs typeface="Arial"/>
                <a:sym typeface="Arial"/>
              </a:rPr>
              <a:t>Có thể xác định rõ nguyên nhân. </a:t>
            </a:r>
          </a:p>
          <a:p>
            <a:pPr algn="l">
              <a:lnSpc>
                <a:spcPts val="3360"/>
              </a:lnSpc>
              <a:spcBef>
                <a:spcPct val="0"/>
              </a:spcBef>
            </a:pPr>
            <a:endParaRPr lang="en-US" sz="2400" u="none" strike="noStrike">
              <a:solidFill>
                <a:srgbClr val="FFFFFF"/>
              </a:solidFill>
              <a:latin typeface="Arial"/>
              <a:ea typeface="Arial"/>
              <a:cs typeface="Arial"/>
              <a:sym typeface="Arial"/>
            </a:endParaRPr>
          </a:p>
          <a:p>
            <a:pPr marL="518196" lvl="1" indent="-259098" algn="l">
              <a:lnSpc>
                <a:spcPts val="3360"/>
              </a:lnSpc>
              <a:spcBef>
                <a:spcPct val="0"/>
              </a:spcBef>
              <a:buFont typeface="Arial"/>
              <a:buChar char="•"/>
            </a:pPr>
            <a:r>
              <a:rPr lang="en-US" sz="2400" u="none" strike="noStrike">
                <a:solidFill>
                  <a:srgbClr val="FFFFFF"/>
                </a:solidFill>
                <a:latin typeface="Arial"/>
                <a:ea typeface="Arial"/>
                <a:cs typeface="Arial"/>
                <a:sym typeface="Arial"/>
              </a:rPr>
              <a:t>Ví dụ: tiểu đường do xơ hoá tụy (fibrocalceous pancreatopathy) – trước đây từng được xếp vào nhóm tiểu đường liên quan đến suy dinh dưỡng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21203" y="-476188"/>
            <a:ext cx="6995884" cy="952375"/>
            <a:chOff x="0" y="0"/>
            <a:chExt cx="1842537" cy="250831"/>
          </a:xfrm>
        </p:grpSpPr>
        <p:sp>
          <p:nvSpPr>
            <p:cNvPr id="3" name="Freeform 3"/>
            <p:cNvSpPr/>
            <p:nvPr/>
          </p:nvSpPr>
          <p:spPr>
            <a:xfrm>
              <a:off x="0" y="0"/>
              <a:ext cx="1842537" cy="250831"/>
            </a:xfrm>
            <a:custGeom>
              <a:avLst/>
              <a:gdLst/>
              <a:ahLst/>
              <a:cxnLst/>
              <a:rect l="l" t="t" r="r" b="b"/>
              <a:pathLst>
                <a:path w="1842537" h="250831">
                  <a:moveTo>
                    <a:pt x="110664" y="0"/>
                  </a:moveTo>
                  <a:lnTo>
                    <a:pt x="1731873" y="0"/>
                  </a:lnTo>
                  <a:cubicBezTo>
                    <a:pt x="1792991" y="0"/>
                    <a:pt x="1842537" y="49546"/>
                    <a:pt x="1842537" y="110664"/>
                  </a:cubicBezTo>
                  <a:lnTo>
                    <a:pt x="1842537" y="140167"/>
                  </a:lnTo>
                  <a:cubicBezTo>
                    <a:pt x="1842537" y="201285"/>
                    <a:pt x="1792991" y="250831"/>
                    <a:pt x="1731873" y="250831"/>
                  </a:cubicBezTo>
                  <a:lnTo>
                    <a:pt x="110664" y="250831"/>
                  </a:lnTo>
                  <a:cubicBezTo>
                    <a:pt x="49546" y="250831"/>
                    <a:pt x="0" y="201285"/>
                    <a:pt x="0" y="140167"/>
                  </a:cubicBezTo>
                  <a:lnTo>
                    <a:pt x="0" y="110664"/>
                  </a:lnTo>
                  <a:cubicBezTo>
                    <a:pt x="0" y="49546"/>
                    <a:pt x="49546" y="0"/>
                    <a:pt x="110664" y="0"/>
                  </a:cubicBezTo>
                  <a:close/>
                </a:path>
              </a:pathLst>
            </a:custGeom>
            <a:solidFill>
              <a:srgbClr val="00B2BD">
                <a:alpha val="69804"/>
              </a:srgbClr>
            </a:solidFill>
          </p:spPr>
          <p:txBody>
            <a:bodyPr/>
            <a:lstStyle/>
            <a:p>
              <a:endParaRPr lang="en-US"/>
            </a:p>
          </p:txBody>
        </p:sp>
        <p:sp>
          <p:nvSpPr>
            <p:cNvPr id="4" name="TextBox 4"/>
            <p:cNvSpPr txBox="1"/>
            <p:nvPr/>
          </p:nvSpPr>
          <p:spPr>
            <a:xfrm>
              <a:off x="0" y="-38100"/>
              <a:ext cx="1842537" cy="28893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1435557">
            <a:off x="13874145" y="284102"/>
            <a:ext cx="7181933" cy="13411827"/>
            <a:chOff x="0" y="0"/>
            <a:chExt cx="1960075" cy="3660322"/>
          </a:xfrm>
        </p:grpSpPr>
        <p:sp>
          <p:nvSpPr>
            <p:cNvPr id="6" name="Freeform 6"/>
            <p:cNvSpPr/>
            <p:nvPr/>
          </p:nvSpPr>
          <p:spPr>
            <a:xfrm>
              <a:off x="0" y="0"/>
              <a:ext cx="1960075" cy="3660322"/>
            </a:xfrm>
            <a:custGeom>
              <a:avLst/>
              <a:gdLst/>
              <a:ahLst/>
              <a:cxnLst/>
              <a:rect l="l" t="t" r="r" b="b"/>
              <a:pathLst>
                <a:path w="1960075" h="3660322">
                  <a:moveTo>
                    <a:pt x="0" y="0"/>
                  </a:moveTo>
                  <a:lnTo>
                    <a:pt x="1960075" y="0"/>
                  </a:lnTo>
                  <a:lnTo>
                    <a:pt x="1960075" y="3660322"/>
                  </a:lnTo>
                  <a:lnTo>
                    <a:pt x="0" y="3660322"/>
                  </a:lnTo>
                  <a:close/>
                </a:path>
              </a:pathLst>
            </a:custGeom>
            <a:solidFill>
              <a:srgbClr val="007076"/>
            </a:solidFill>
          </p:spPr>
          <p:txBody>
            <a:bodyPr/>
            <a:lstStyle/>
            <a:p>
              <a:endParaRPr lang="en-US"/>
            </a:p>
          </p:txBody>
        </p:sp>
        <p:sp>
          <p:nvSpPr>
            <p:cNvPr id="7" name="TextBox 7"/>
            <p:cNvSpPr txBox="1"/>
            <p:nvPr/>
          </p:nvSpPr>
          <p:spPr>
            <a:xfrm>
              <a:off x="0" y="-57150"/>
              <a:ext cx="1960075" cy="3717472"/>
            </a:xfrm>
            <a:prstGeom prst="rect">
              <a:avLst/>
            </a:prstGeom>
          </p:spPr>
          <p:txBody>
            <a:bodyPr lIns="50800" tIns="50800" rIns="50800" bIns="50800" rtlCol="0" anchor="ctr"/>
            <a:lstStyle/>
            <a:p>
              <a:pPr algn="ctr">
                <a:lnSpc>
                  <a:spcPts val="2735"/>
                </a:lnSpc>
              </a:pPr>
              <a:endParaRPr/>
            </a:p>
          </p:txBody>
        </p:sp>
      </p:grpSp>
      <p:grpSp>
        <p:nvGrpSpPr>
          <p:cNvPr id="8" name="Group 8"/>
          <p:cNvGrpSpPr/>
          <p:nvPr/>
        </p:nvGrpSpPr>
        <p:grpSpPr>
          <a:xfrm rot="1435557">
            <a:off x="15083511" y="687446"/>
            <a:ext cx="6986782" cy="14276457"/>
            <a:chOff x="0" y="0"/>
            <a:chExt cx="1906815" cy="3896295"/>
          </a:xfrm>
        </p:grpSpPr>
        <p:sp>
          <p:nvSpPr>
            <p:cNvPr id="9" name="Freeform 9"/>
            <p:cNvSpPr/>
            <p:nvPr/>
          </p:nvSpPr>
          <p:spPr>
            <a:xfrm>
              <a:off x="0" y="0"/>
              <a:ext cx="1906815" cy="3896295"/>
            </a:xfrm>
            <a:custGeom>
              <a:avLst/>
              <a:gdLst/>
              <a:ahLst/>
              <a:cxnLst/>
              <a:rect l="l" t="t" r="r" b="b"/>
              <a:pathLst>
                <a:path w="1906815" h="3896295">
                  <a:moveTo>
                    <a:pt x="0" y="0"/>
                  </a:moveTo>
                  <a:lnTo>
                    <a:pt x="1906815" y="0"/>
                  </a:lnTo>
                  <a:lnTo>
                    <a:pt x="1906815" y="3896295"/>
                  </a:lnTo>
                  <a:lnTo>
                    <a:pt x="0" y="3896295"/>
                  </a:lnTo>
                  <a:close/>
                </a:path>
              </a:pathLst>
            </a:custGeom>
            <a:solidFill>
              <a:srgbClr val="00B2BD"/>
            </a:solidFill>
          </p:spPr>
          <p:txBody>
            <a:bodyPr/>
            <a:lstStyle/>
            <a:p>
              <a:endParaRPr lang="en-US"/>
            </a:p>
          </p:txBody>
        </p:sp>
        <p:sp>
          <p:nvSpPr>
            <p:cNvPr id="10" name="TextBox 10"/>
            <p:cNvSpPr txBox="1"/>
            <p:nvPr/>
          </p:nvSpPr>
          <p:spPr>
            <a:xfrm>
              <a:off x="0" y="-57150"/>
              <a:ext cx="1906815" cy="3953445"/>
            </a:xfrm>
            <a:prstGeom prst="rect">
              <a:avLst/>
            </a:prstGeom>
          </p:spPr>
          <p:txBody>
            <a:bodyPr lIns="50800" tIns="50800" rIns="50800" bIns="50800" rtlCol="0" anchor="ctr"/>
            <a:lstStyle/>
            <a:p>
              <a:pPr algn="ctr">
                <a:lnSpc>
                  <a:spcPts val="2735"/>
                </a:lnSpc>
              </a:pPr>
              <a:endParaRPr/>
            </a:p>
          </p:txBody>
        </p:sp>
      </p:grpSp>
      <p:grpSp>
        <p:nvGrpSpPr>
          <p:cNvPr id="11" name="Group 11"/>
          <p:cNvGrpSpPr/>
          <p:nvPr/>
        </p:nvGrpSpPr>
        <p:grpSpPr>
          <a:xfrm rot="1435557">
            <a:off x="16964360" y="1258408"/>
            <a:ext cx="6986782" cy="14276457"/>
            <a:chOff x="0" y="0"/>
            <a:chExt cx="1906815" cy="3896295"/>
          </a:xfrm>
        </p:grpSpPr>
        <p:sp>
          <p:nvSpPr>
            <p:cNvPr id="12" name="Freeform 12"/>
            <p:cNvSpPr/>
            <p:nvPr/>
          </p:nvSpPr>
          <p:spPr>
            <a:xfrm>
              <a:off x="0" y="0"/>
              <a:ext cx="1906815" cy="3896295"/>
            </a:xfrm>
            <a:custGeom>
              <a:avLst/>
              <a:gdLst/>
              <a:ahLst/>
              <a:cxnLst/>
              <a:rect l="l" t="t" r="r" b="b"/>
              <a:pathLst>
                <a:path w="1906815" h="3896295">
                  <a:moveTo>
                    <a:pt x="0" y="0"/>
                  </a:moveTo>
                  <a:lnTo>
                    <a:pt x="1906815" y="0"/>
                  </a:lnTo>
                  <a:lnTo>
                    <a:pt x="1906815" y="3896295"/>
                  </a:lnTo>
                  <a:lnTo>
                    <a:pt x="0" y="3896295"/>
                  </a:lnTo>
                  <a:close/>
                </a:path>
              </a:pathLst>
            </a:custGeom>
            <a:solidFill>
              <a:srgbClr val="00949D"/>
            </a:solidFill>
          </p:spPr>
          <p:txBody>
            <a:bodyPr/>
            <a:lstStyle/>
            <a:p>
              <a:endParaRPr lang="en-US"/>
            </a:p>
          </p:txBody>
        </p:sp>
        <p:sp>
          <p:nvSpPr>
            <p:cNvPr id="13" name="TextBox 13"/>
            <p:cNvSpPr txBox="1"/>
            <p:nvPr/>
          </p:nvSpPr>
          <p:spPr>
            <a:xfrm>
              <a:off x="0" y="-57150"/>
              <a:ext cx="1906815" cy="3953445"/>
            </a:xfrm>
            <a:prstGeom prst="rect">
              <a:avLst/>
            </a:prstGeom>
          </p:spPr>
          <p:txBody>
            <a:bodyPr lIns="50800" tIns="50800" rIns="50800" bIns="50800" rtlCol="0" anchor="ctr"/>
            <a:lstStyle/>
            <a:p>
              <a:pPr algn="ctr">
                <a:lnSpc>
                  <a:spcPts val="2735"/>
                </a:lnSpc>
              </a:pPr>
              <a:endParaRPr/>
            </a:p>
          </p:txBody>
        </p:sp>
      </p:grpSp>
      <p:grpSp>
        <p:nvGrpSpPr>
          <p:cNvPr id="14" name="Group 14"/>
          <p:cNvGrpSpPr/>
          <p:nvPr/>
        </p:nvGrpSpPr>
        <p:grpSpPr>
          <a:xfrm rot="-10800000">
            <a:off x="845770" y="9847814"/>
            <a:ext cx="6720660" cy="823500"/>
            <a:chOff x="0" y="0"/>
            <a:chExt cx="1770050" cy="216889"/>
          </a:xfrm>
        </p:grpSpPr>
        <p:sp>
          <p:nvSpPr>
            <p:cNvPr id="15" name="Freeform 15"/>
            <p:cNvSpPr/>
            <p:nvPr/>
          </p:nvSpPr>
          <p:spPr>
            <a:xfrm>
              <a:off x="0" y="0"/>
              <a:ext cx="1770050" cy="216889"/>
            </a:xfrm>
            <a:custGeom>
              <a:avLst/>
              <a:gdLst/>
              <a:ahLst/>
              <a:cxnLst/>
              <a:rect l="l" t="t" r="r" b="b"/>
              <a:pathLst>
                <a:path w="1770050" h="216889">
                  <a:moveTo>
                    <a:pt x="108444" y="0"/>
                  </a:moveTo>
                  <a:lnTo>
                    <a:pt x="1661606" y="0"/>
                  </a:lnTo>
                  <a:cubicBezTo>
                    <a:pt x="1690367" y="0"/>
                    <a:pt x="1717951" y="11425"/>
                    <a:pt x="1738288" y="31763"/>
                  </a:cubicBezTo>
                  <a:cubicBezTo>
                    <a:pt x="1758625" y="52100"/>
                    <a:pt x="1770050" y="79683"/>
                    <a:pt x="1770050" y="108444"/>
                  </a:cubicBezTo>
                  <a:lnTo>
                    <a:pt x="1770050" y="108444"/>
                  </a:lnTo>
                  <a:cubicBezTo>
                    <a:pt x="1770050" y="137206"/>
                    <a:pt x="1758625" y="164789"/>
                    <a:pt x="1738288" y="185126"/>
                  </a:cubicBezTo>
                  <a:cubicBezTo>
                    <a:pt x="1717951" y="205463"/>
                    <a:pt x="1690367" y="216889"/>
                    <a:pt x="1661606" y="216889"/>
                  </a:cubicBezTo>
                  <a:lnTo>
                    <a:pt x="108444" y="216889"/>
                  </a:lnTo>
                  <a:cubicBezTo>
                    <a:pt x="79683" y="216889"/>
                    <a:pt x="52100" y="205463"/>
                    <a:pt x="31763" y="185126"/>
                  </a:cubicBezTo>
                  <a:cubicBezTo>
                    <a:pt x="11425" y="164789"/>
                    <a:pt x="0" y="137206"/>
                    <a:pt x="0" y="108444"/>
                  </a:cubicBezTo>
                  <a:lnTo>
                    <a:pt x="0" y="108444"/>
                  </a:lnTo>
                  <a:cubicBezTo>
                    <a:pt x="0" y="79683"/>
                    <a:pt x="11425" y="52100"/>
                    <a:pt x="31763" y="31763"/>
                  </a:cubicBezTo>
                  <a:cubicBezTo>
                    <a:pt x="52100" y="11425"/>
                    <a:pt x="79683" y="0"/>
                    <a:pt x="108444" y="0"/>
                  </a:cubicBezTo>
                  <a:close/>
                </a:path>
              </a:pathLst>
            </a:custGeom>
            <a:solidFill>
              <a:srgbClr val="007076">
                <a:alpha val="69804"/>
              </a:srgbClr>
            </a:solidFill>
          </p:spPr>
          <p:txBody>
            <a:bodyPr/>
            <a:lstStyle/>
            <a:p>
              <a:endParaRPr lang="en-US"/>
            </a:p>
          </p:txBody>
        </p:sp>
        <p:sp>
          <p:nvSpPr>
            <p:cNvPr id="16" name="TextBox 16"/>
            <p:cNvSpPr txBox="1"/>
            <p:nvPr/>
          </p:nvSpPr>
          <p:spPr>
            <a:xfrm>
              <a:off x="0" y="-38100"/>
              <a:ext cx="1770050" cy="254989"/>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2738602" y="3035515"/>
            <a:ext cx="5023289" cy="502328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5131" r="-4962"/>
              </a:stretch>
            </a:blipFill>
            <a:ln w="123825" cap="sq">
              <a:solidFill>
                <a:srgbClr val="FFFFFF"/>
              </a:solidFill>
              <a:prstDash val="solid"/>
              <a:miter/>
            </a:ln>
          </p:spPr>
          <p:txBody>
            <a:bodyPr/>
            <a:lstStyle/>
            <a:p>
              <a:endParaRPr lang="en-US"/>
            </a:p>
          </p:txBody>
        </p:sp>
      </p:grpSp>
      <p:sp>
        <p:nvSpPr>
          <p:cNvPr id="19" name="Freeform 19"/>
          <p:cNvSpPr/>
          <p:nvPr/>
        </p:nvSpPr>
        <p:spPr>
          <a:xfrm rot="-5400000">
            <a:off x="8482833" y="8854458"/>
            <a:ext cx="1499312" cy="807684"/>
          </a:xfrm>
          <a:custGeom>
            <a:avLst/>
            <a:gdLst/>
            <a:ahLst/>
            <a:cxnLst/>
            <a:rect l="l" t="t" r="r" b="b"/>
            <a:pathLst>
              <a:path w="1499312" h="807684">
                <a:moveTo>
                  <a:pt x="0" y="0"/>
                </a:moveTo>
                <a:lnTo>
                  <a:pt x="1499312" y="0"/>
                </a:lnTo>
                <a:lnTo>
                  <a:pt x="1499312" y="807684"/>
                </a:lnTo>
                <a:lnTo>
                  <a:pt x="0" y="807684"/>
                </a:lnTo>
                <a:lnTo>
                  <a:pt x="0" y="0"/>
                </a:lnTo>
                <a:close/>
              </a:path>
            </a:pathLst>
          </a:custGeom>
          <a:blipFill>
            <a:blip r:embed="rId3">
              <a:extLst>
                <a:ext uri="{96DAC541-7B7A-43D3-8B79-37D633B846F1}">
                  <asvg:svgBlip xmlns:asvg="http://schemas.microsoft.com/office/drawing/2016/SVG/main" r:embed="rId4"/>
                </a:ext>
              </a:extLst>
            </a:blip>
            <a:stretch>
              <a:fillRect b="-85630"/>
            </a:stretch>
          </a:blipFill>
        </p:spPr>
        <p:txBody>
          <a:bodyPr/>
          <a:lstStyle/>
          <a:p>
            <a:endParaRPr lang="en-US"/>
          </a:p>
        </p:txBody>
      </p:sp>
      <p:grpSp>
        <p:nvGrpSpPr>
          <p:cNvPr id="20" name="Group 20"/>
          <p:cNvGrpSpPr/>
          <p:nvPr/>
        </p:nvGrpSpPr>
        <p:grpSpPr>
          <a:xfrm>
            <a:off x="2731348" y="3035515"/>
            <a:ext cx="9392003" cy="3315060"/>
            <a:chOff x="0" y="0"/>
            <a:chExt cx="2473614" cy="873102"/>
          </a:xfrm>
        </p:grpSpPr>
        <p:sp>
          <p:nvSpPr>
            <p:cNvPr id="21" name="Freeform 21"/>
            <p:cNvSpPr/>
            <p:nvPr/>
          </p:nvSpPr>
          <p:spPr>
            <a:xfrm>
              <a:off x="0" y="0"/>
              <a:ext cx="2473614" cy="873102"/>
            </a:xfrm>
            <a:custGeom>
              <a:avLst/>
              <a:gdLst/>
              <a:ahLst/>
              <a:cxnLst/>
              <a:rect l="l" t="t" r="r" b="b"/>
              <a:pathLst>
                <a:path w="2473614" h="873102">
                  <a:moveTo>
                    <a:pt x="0" y="0"/>
                  </a:moveTo>
                  <a:lnTo>
                    <a:pt x="2473614" y="0"/>
                  </a:lnTo>
                  <a:lnTo>
                    <a:pt x="2473614" y="873102"/>
                  </a:lnTo>
                  <a:lnTo>
                    <a:pt x="0" y="873102"/>
                  </a:lnTo>
                  <a:close/>
                </a:path>
              </a:pathLst>
            </a:custGeom>
            <a:solidFill>
              <a:srgbClr val="00949D"/>
            </a:solidFill>
          </p:spPr>
          <p:txBody>
            <a:bodyPr/>
            <a:lstStyle/>
            <a:p>
              <a:endParaRPr lang="en-US"/>
            </a:p>
          </p:txBody>
        </p:sp>
        <p:sp>
          <p:nvSpPr>
            <p:cNvPr id="22" name="TextBox 22"/>
            <p:cNvSpPr txBox="1"/>
            <p:nvPr/>
          </p:nvSpPr>
          <p:spPr>
            <a:xfrm>
              <a:off x="0" y="-38100"/>
              <a:ext cx="2473614" cy="911202"/>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110257" y="3035515"/>
            <a:ext cx="1483284" cy="1740158"/>
            <a:chOff x="0" y="0"/>
            <a:chExt cx="390659" cy="458313"/>
          </a:xfrm>
        </p:grpSpPr>
        <p:sp>
          <p:nvSpPr>
            <p:cNvPr id="24" name="Freeform 24"/>
            <p:cNvSpPr/>
            <p:nvPr/>
          </p:nvSpPr>
          <p:spPr>
            <a:xfrm>
              <a:off x="0" y="0"/>
              <a:ext cx="390659" cy="458313"/>
            </a:xfrm>
            <a:custGeom>
              <a:avLst/>
              <a:gdLst/>
              <a:ahLst/>
              <a:cxnLst/>
              <a:rect l="l" t="t" r="r" b="b"/>
              <a:pathLst>
                <a:path w="390659" h="458313">
                  <a:moveTo>
                    <a:pt x="0" y="0"/>
                  </a:moveTo>
                  <a:lnTo>
                    <a:pt x="390659" y="0"/>
                  </a:lnTo>
                  <a:lnTo>
                    <a:pt x="390659" y="458313"/>
                  </a:lnTo>
                  <a:lnTo>
                    <a:pt x="0" y="458313"/>
                  </a:lnTo>
                  <a:close/>
                </a:path>
              </a:pathLst>
            </a:custGeom>
            <a:solidFill>
              <a:srgbClr val="00949D"/>
            </a:solidFill>
          </p:spPr>
          <p:txBody>
            <a:bodyPr/>
            <a:lstStyle/>
            <a:p>
              <a:endParaRPr lang="en-US"/>
            </a:p>
          </p:txBody>
        </p:sp>
        <p:sp>
          <p:nvSpPr>
            <p:cNvPr id="25" name="TextBox 25"/>
            <p:cNvSpPr txBox="1"/>
            <p:nvPr/>
          </p:nvSpPr>
          <p:spPr>
            <a:xfrm>
              <a:off x="0" y="-38100"/>
              <a:ext cx="390659" cy="496413"/>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028700" y="3411881"/>
            <a:ext cx="1646398" cy="1025525"/>
          </a:xfrm>
          <a:prstGeom prst="rect">
            <a:avLst/>
          </a:prstGeom>
        </p:spPr>
        <p:txBody>
          <a:bodyPr lIns="0" tIns="0" rIns="0" bIns="0" rtlCol="0" anchor="t">
            <a:spAutoFit/>
          </a:bodyPr>
          <a:lstStyle/>
          <a:p>
            <a:pPr algn="ctr">
              <a:lnSpc>
                <a:spcPts val="8049"/>
              </a:lnSpc>
            </a:pPr>
            <a:r>
              <a:rPr lang="en-US" sz="6999" spc="272">
                <a:solidFill>
                  <a:srgbClr val="FFFFFF"/>
                </a:solidFill>
                <a:latin typeface="Anton"/>
                <a:ea typeface="Anton"/>
                <a:cs typeface="Anton"/>
                <a:sym typeface="Anton"/>
              </a:rPr>
              <a:t>06</a:t>
            </a:r>
          </a:p>
        </p:txBody>
      </p:sp>
      <p:sp>
        <p:nvSpPr>
          <p:cNvPr id="27" name="TextBox 27"/>
          <p:cNvSpPr txBox="1"/>
          <p:nvPr/>
        </p:nvSpPr>
        <p:spPr>
          <a:xfrm>
            <a:off x="3004925" y="3262785"/>
            <a:ext cx="9118426" cy="4083050"/>
          </a:xfrm>
          <a:prstGeom prst="rect">
            <a:avLst/>
          </a:prstGeom>
        </p:spPr>
        <p:txBody>
          <a:bodyPr lIns="0" tIns="0" rIns="0" bIns="0" rtlCol="0" anchor="t">
            <a:spAutoFit/>
          </a:bodyPr>
          <a:lstStyle/>
          <a:p>
            <a:pPr algn="l">
              <a:lnSpc>
                <a:spcPts val="8049"/>
              </a:lnSpc>
            </a:pPr>
            <a:r>
              <a:rPr lang="en-US" sz="6999" spc="272">
                <a:solidFill>
                  <a:srgbClr val="FFFFFF"/>
                </a:solidFill>
                <a:latin typeface="Anton"/>
                <a:ea typeface="Anton"/>
                <a:cs typeface="Anton"/>
                <a:sym typeface="Anton"/>
              </a:rPr>
              <a:t>Đái tháo đường thai kỳ và tăng đường huyết thai kỳ</a:t>
            </a:r>
          </a:p>
          <a:p>
            <a:pPr algn="l">
              <a:lnSpc>
                <a:spcPts val="8049"/>
              </a:lnSpc>
            </a:pPr>
            <a:endParaRPr lang="en-US" sz="6999" spc="272">
              <a:solidFill>
                <a:srgbClr val="FFFFFF"/>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57363" y="971550"/>
            <a:ext cx="10997885" cy="8378186"/>
          </a:xfrm>
          <a:prstGeom prst="rect">
            <a:avLst/>
          </a:prstGeom>
        </p:spPr>
        <p:txBody>
          <a:bodyPr lIns="0" tIns="0" rIns="0" bIns="0" rtlCol="0" anchor="t">
            <a:spAutoFit/>
          </a:bodyPr>
          <a:lstStyle/>
          <a:p>
            <a:pPr marL="518196" lvl="1" indent="-259098" algn="just">
              <a:lnSpc>
                <a:spcPts val="3360"/>
              </a:lnSpc>
              <a:spcBef>
                <a:spcPct val="0"/>
              </a:spcBef>
              <a:buFont typeface="Arial"/>
              <a:buChar char="•"/>
            </a:pPr>
            <a:r>
              <a:rPr lang="en-US" sz="2400" u="none" strike="noStrike">
                <a:solidFill>
                  <a:srgbClr val="000000"/>
                </a:solidFill>
                <a:latin typeface="Arial"/>
                <a:ea typeface="Arial"/>
                <a:cs typeface="Arial"/>
                <a:sym typeface="Arial"/>
              </a:rPr>
              <a:t>Định nghĩa: Đái tháo đường thai kỳ là tình trạng rối loạn dung nạp carbohydrate gây tăng đường huyết với mức độ khác nhau, khởi phát hoặc được phát hiện lần đầu trong thai kỳ.</a:t>
            </a:r>
          </a:p>
          <a:p>
            <a:pPr algn="just">
              <a:lnSpc>
                <a:spcPts val="3360"/>
              </a:lnSpc>
              <a:spcBef>
                <a:spcPct val="0"/>
              </a:spcBef>
            </a:pPr>
            <a:endParaRPr lang="en-US" sz="2400" u="none" strike="noStrike">
              <a:solidFill>
                <a:srgbClr val="000000"/>
              </a:solidFill>
              <a:latin typeface="Arial"/>
              <a:ea typeface="Arial"/>
              <a:cs typeface="Arial"/>
              <a:sym typeface="Arial"/>
            </a:endParaRPr>
          </a:p>
          <a:p>
            <a:pPr marL="518196" lvl="1" indent="-259098" algn="just">
              <a:lnSpc>
                <a:spcPts val="3360"/>
              </a:lnSpc>
              <a:buFont typeface="Arial"/>
              <a:buChar char="•"/>
            </a:pPr>
            <a:r>
              <a:rPr lang="en-US" sz="2400" u="none" strike="noStrike">
                <a:solidFill>
                  <a:srgbClr val="000000"/>
                </a:solidFill>
                <a:latin typeface="Arial"/>
                <a:ea typeface="Arial"/>
                <a:cs typeface="Arial"/>
                <a:sym typeface="Arial"/>
              </a:rPr>
              <a:t>Lưu ý: Không loại trừ khả năng rối loạn dung nạp glucose đã tồn tại trước đó nhưng chưa được chẩn đoán. Định nghĩa này áp dụng bất kể có dùng insulin hay tình trạng còn tồn tại sau sinh hay không.</a:t>
            </a:r>
          </a:p>
          <a:p>
            <a:pPr algn="just">
              <a:lnSpc>
                <a:spcPts val="3360"/>
              </a:lnSpc>
            </a:pPr>
            <a:endParaRPr lang="en-US" sz="2400" u="none" strike="noStrike">
              <a:solidFill>
                <a:srgbClr val="000000"/>
              </a:solidFill>
              <a:latin typeface="Arial"/>
              <a:ea typeface="Arial"/>
              <a:cs typeface="Arial"/>
              <a:sym typeface="Arial"/>
            </a:endParaRPr>
          </a:p>
          <a:p>
            <a:pPr marL="518196" lvl="1" indent="-259098" algn="just">
              <a:lnSpc>
                <a:spcPts val="3360"/>
              </a:lnSpc>
              <a:buFont typeface="Arial"/>
              <a:buChar char="•"/>
            </a:pPr>
            <a:r>
              <a:rPr lang="en-US" sz="2400" u="none" strike="noStrike">
                <a:solidFill>
                  <a:srgbClr val="000000"/>
                </a:solidFill>
                <a:latin typeface="Arial"/>
                <a:ea typeface="Arial"/>
                <a:cs typeface="Arial"/>
                <a:sym typeface="Arial"/>
              </a:rPr>
              <a:t>Phân biệt: Phụ nữ có tiểu đường từ trước khi mang thai → không gọi là tiểu đường thai kỳ mà là “tiểu đường có sẵn khi mang thai” và cần được điều trị trước, trong và sau thai kỳ.  </a:t>
            </a:r>
          </a:p>
          <a:p>
            <a:pPr algn="just">
              <a:lnSpc>
                <a:spcPts val="3360"/>
              </a:lnSpc>
            </a:pPr>
            <a:endParaRPr lang="en-US" sz="2400" u="none" strike="noStrike">
              <a:solidFill>
                <a:srgbClr val="000000"/>
              </a:solidFill>
              <a:latin typeface="Arial"/>
              <a:ea typeface="Arial"/>
              <a:cs typeface="Arial"/>
              <a:sym typeface="Arial"/>
            </a:endParaRPr>
          </a:p>
          <a:p>
            <a:pPr marL="518196" lvl="1" indent="-259098" algn="just">
              <a:lnSpc>
                <a:spcPts val="3360"/>
              </a:lnSpc>
              <a:buFont typeface="Arial"/>
              <a:buChar char="•"/>
            </a:pPr>
            <a:r>
              <a:rPr lang="en-US" sz="2400" u="none" strike="noStrike">
                <a:solidFill>
                  <a:srgbClr val="000000"/>
                </a:solidFill>
                <a:latin typeface="Arial"/>
                <a:ea typeface="Arial"/>
                <a:cs typeface="Arial"/>
                <a:sym typeface="Arial"/>
              </a:rPr>
              <a:t>Sinh lý thai kỳ: </a:t>
            </a:r>
          </a:p>
          <a:p>
            <a:pPr algn="just">
              <a:lnSpc>
                <a:spcPts val="3360"/>
              </a:lnSpc>
            </a:pPr>
            <a:r>
              <a:rPr lang="en-US" sz="2400" u="none" strike="noStrike">
                <a:solidFill>
                  <a:srgbClr val="000000"/>
                </a:solidFill>
                <a:latin typeface="Arial"/>
                <a:ea typeface="Arial"/>
                <a:cs typeface="Arial"/>
                <a:sym typeface="Arial"/>
              </a:rPr>
              <a:t>- Trong giai đoạn sớm (tam cá nguyệt 1 và nửa đầu tam cá nguyệt 2), đường huyết lúc đói và sau ăn thường thấp hơn phụ nữ không mang thai. </a:t>
            </a:r>
          </a:p>
          <a:p>
            <a:pPr algn="just">
              <a:lnSpc>
                <a:spcPts val="3360"/>
              </a:lnSpc>
            </a:pPr>
            <a:r>
              <a:rPr lang="en-US" sz="2400" u="none" strike="noStrike">
                <a:solidFill>
                  <a:srgbClr val="000000"/>
                </a:solidFill>
                <a:latin typeface="Arial"/>
                <a:ea typeface="Arial"/>
                <a:cs typeface="Arial"/>
                <a:sym typeface="Arial"/>
              </a:rPr>
              <a:t>- Đường huyết tăng bất thường ở giai đoạn này có thể phản ánh tiểu đường có sẵn trước đó. </a:t>
            </a:r>
          </a:p>
          <a:p>
            <a:pPr algn="just">
              <a:lnSpc>
                <a:spcPts val="3360"/>
              </a:lnSpc>
            </a:pPr>
            <a:r>
              <a:rPr lang="en-US" sz="2400" u="none" strike="noStrike">
                <a:solidFill>
                  <a:srgbClr val="000000"/>
                </a:solidFill>
                <a:latin typeface="Arial"/>
                <a:ea typeface="Arial"/>
                <a:cs typeface="Arial"/>
                <a:sym typeface="Arial"/>
              </a:rPr>
              <a:t>- Chưa có tiêu chuẩn rõ ràng để chẩn đoán “cao bất thường” ở giai đoạn này.</a:t>
            </a:r>
          </a:p>
          <a:p>
            <a:pPr algn="just">
              <a:lnSpc>
                <a:spcPts val="3360"/>
              </a:lnSpc>
              <a:spcBef>
                <a:spcPct val="0"/>
              </a:spcBef>
            </a:pPr>
            <a:endParaRPr lang="en-US" sz="2400" u="none" strike="noStrike">
              <a:solidFill>
                <a:srgbClr val="000000"/>
              </a:solidFill>
              <a:latin typeface="Arial"/>
              <a:ea typeface="Arial"/>
              <a:cs typeface="Arial"/>
              <a:sym typeface="Arial"/>
            </a:endParaRPr>
          </a:p>
          <a:p>
            <a:pPr algn="just">
              <a:lnSpc>
                <a:spcPts val="3360"/>
              </a:lnSpc>
              <a:spcBef>
                <a:spcPct val="0"/>
              </a:spcBef>
            </a:pPr>
            <a:endParaRPr lang="en-US" sz="2400" u="none" strike="noStrike">
              <a:solidFill>
                <a:srgbClr val="000000"/>
              </a:solidFill>
              <a:latin typeface="Arial"/>
              <a:ea typeface="Arial"/>
              <a:cs typeface="Arial"/>
              <a:sym typeface="Arial"/>
            </a:endParaRPr>
          </a:p>
        </p:txBody>
      </p:sp>
      <p:grpSp>
        <p:nvGrpSpPr>
          <p:cNvPr id="3" name="Group 3"/>
          <p:cNvGrpSpPr/>
          <p:nvPr/>
        </p:nvGrpSpPr>
        <p:grpSpPr>
          <a:xfrm>
            <a:off x="7821203" y="-476188"/>
            <a:ext cx="6995884" cy="952375"/>
            <a:chOff x="0" y="0"/>
            <a:chExt cx="1842537" cy="250831"/>
          </a:xfrm>
        </p:grpSpPr>
        <p:sp>
          <p:nvSpPr>
            <p:cNvPr id="4" name="Freeform 4"/>
            <p:cNvSpPr/>
            <p:nvPr/>
          </p:nvSpPr>
          <p:spPr>
            <a:xfrm>
              <a:off x="0" y="0"/>
              <a:ext cx="1842537" cy="250831"/>
            </a:xfrm>
            <a:custGeom>
              <a:avLst/>
              <a:gdLst/>
              <a:ahLst/>
              <a:cxnLst/>
              <a:rect l="l" t="t" r="r" b="b"/>
              <a:pathLst>
                <a:path w="1842537" h="250831">
                  <a:moveTo>
                    <a:pt x="110664" y="0"/>
                  </a:moveTo>
                  <a:lnTo>
                    <a:pt x="1731873" y="0"/>
                  </a:lnTo>
                  <a:cubicBezTo>
                    <a:pt x="1792991" y="0"/>
                    <a:pt x="1842537" y="49546"/>
                    <a:pt x="1842537" y="110664"/>
                  </a:cubicBezTo>
                  <a:lnTo>
                    <a:pt x="1842537" y="140167"/>
                  </a:lnTo>
                  <a:cubicBezTo>
                    <a:pt x="1842537" y="201285"/>
                    <a:pt x="1792991" y="250831"/>
                    <a:pt x="1731873" y="250831"/>
                  </a:cubicBezTo>
                  <a:lnTo>
                    <a:pt x="110664" y="250831"/>
                  </a:lnTo>
                  <a:cubicBezTo>
                    <a:pt x="49546" y="250831"/>
                    <a:pt x="0" y="201285"/>
                    <a:pt x="0" y="140167"/>
                  </a:cubicBezTo>
                  <a:lnTo>
                    <a:pt x="0" y="110664"/>
                  </a:lnTo>
                  <a:cubicBezTo>
                    <a:pt x="0" y="49546"/>
                    <a:pt x="49546" y="0"/>
                    <a:pt x="110664" y="0"/>
                  </a:cubicBezTo>
                  <a:close/>
                </a:path>
              </a:pathLst>
            </a:custGeom>
            <a:solidFill>
              <a:srgbClr val="00B2BD">
                <a:alpha val="69804"/>
              </a:srgbClr>
            </a:solidFill>
          </p:spPr>
          <p:txBody>
            <a:bodyPr/>
            <a:lstStyle/>
            <a:p>
              <a:endParaRPr lang="en-US"/>
            </a:p>
          </p:txBody>
        </p:sp>
        <p:sp>
          <p:nvSpPr>
            <p:cNvPr id="5" name="TextBox 5"/>
            <p:cNvSpPr txBox="1"/>
            <p:nvPr/>
          </p:nvSpPr>
          <p:spPr>
            <a:xfrm>
              <a:off x="0" y="-38100"/>
              <a:ext cx="1842537" cy="28893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1435557">
            <a:off x="13874145" y="284102"/>
            <a:ext cx="7181933" cy="13411827"/>
            <a:chOff x="0" y="0"/>
            <a:chExt cx="1960075" cy="3660322"/>
          </a:xfrm>
        </p:grpSpPr>
        <p:sp>
          <p:nvSpPr>
            <p:cNvPr id="7" name="Freeform 7"/>
            <p:cNvSpPr/>
            <p:nvPr/>
          </p:nvSpPr>
          <p:spPr>
            <a:xfrm>
              <a:off x="0" y="0"/>
              <a:ext cx="1960075" cy="3660322"/>
            </a:xfrm>
            <a:custGeom>
              <a:avLst/>
              <a:gdLst/>
              <a:ahLst/>
              <a:cxnLst/>
              <a:rect l="l" t="t" r="r" b="b"/>
              <a:pathLst>
                <a:path w="1960075" h="3660322">
                  <a:moveTo>
                    <a:pt x="0" y="0"/>
                  </a:moveTo>
                  <a:lnTo>
                    <a:pt x="1960075" y="0"/>
                  </a:lnTo>
                  <a:lnTo>
                    <a:pt x="1960075" y="3660322"/>
                  </a:lnTo>
                  <a:lnTo>
                    <a:pt x="0" y="3660322"/>
                  </a:lnTo>
                  <a:close/>
                </a:path>
              </a:pathLst>
            </a:custGeom>
            <a:solidFill>
              <a:srgbClr val="007076"/>
            </a:solidFill>
          </p:spPr>
          <p:txBody>
            <a:bodyPr/>
            <a:lstStyle/>
            <a:p>
              <a:endParaRPr lang="en-US"/>
            </a:p>
          </p:txBody>
        </p:sp>
        <p:sp>
          <p:nvSpPr>
            <p:cNvPr id="8" name="TextBox 8"/>
            <p:cNvSpPr txBox="1"/>
            <p:nvPr/>
          </p:nvSpPr>
          <p:spPr>
            <a:xfrm>
              <a:off x="0" y="-57150"/>
              <a:ext cx="1960075" cy="3717472"/>
            </a:xfrm>
            <a:prstGeom prst="rect">
              <a:avLst/>
            </a:prstGeom>
          </p:spPr>
          <p:txBody>
            <a:bodyPr lIns="50800" tIns="50800" rIns="50800" bIns="50800" rtlCol="0" anchor="ctr"/>
            <a:lstStyle/>
            <a:p>
              <a:pPr algn="ctr">
                <a:lnSpc>
                  <a:spcPts val="2735"/>
                </a:lnSpc>
              </a:pPr>
              <a:endParaRPr/>
            </a:p>
          </p:txBody>
        </p:sp>
      </p:grpSp>
      <p:grpSp>
        <p:nvGrpSpPr>
          <p:cNvPr id="9" name="Group 9"/>
          <p:cNvGrpSpPr/>
          <p:nvPr/>
        </p:nvGrpSpPr>
        <p:grpSpPr>
          <a:xfrm rot="1435557">
            <a:off x="15083511" y="687446"/>
            <a:ext cx="6986782" cy="14276457"/>
            <a:chOff x="0" y="0"/>
            <a:chExt cx="1906815" cy="3896295"/>
          </a:xfrm>
        </p:grpSpPr>
        <p:sp>
          <p:nvSpPr>
            <p:cNvPr id="10" name="Freeform 10"/>
            <p:cNvSpPr/>
            <p:nvPr/>
          </p:nvSpPr>
          <p:spPr>
            <a:xfrm>
              <a:off x="0" y="0"/>
              <a:ext cx="1906815" cy="3896295"/>
            </a:xfrm>
            <a:custGeom>
              <a:avLst/>
              <a:gdLst/>
              <a:ahLst/>
              <a:cxnLst/>
              <a:rect l="l" t="t" r="r" b="b"/>
              <a:pathLst>
                <a:path w="1906815" h="3896295">
                  <a:moveTo>
                    <a:pt x="0" y="0"/>
                  </a:moveTo>
                  <a:lnTo>
                    <a:pt x="1906815" y="0"/>
                  </a:lnTo>
                  <a:lnTo>
                    <a:pt x="1906815" y="3896295"/>
                  </a:lnTo>
                  <a:lnTo>
                    <a:pt x="0" y="3896295"/>
                  </a:lnTo>
                  <a:close/>
                </a:path>
              </a:pathLst>
            </a:custGeom>
            <a:solidFill>
              <a:srgbClr val="00B2BD"/>
            </a:solidFill>
          </p:spPr>
          <p:txBody>
            <a:bodyPr/>
            <a:lstStyle/>
            <a:p>
              <a:endParaRPr lang="en-US"/>
            </a:p>
          </p:txBody>
        </p:sp>
        <p:sp>
          <p:nvSpPr>
            <p:cNvPr id="11" name="TextBox 11"/>
            <p:cNvSpPr txBox="1"/>
            <p:nvPr/>
          </p:nvSpPr>
          <p:spPr>
            <a:xfrm>
              <a:off x="0" y="-57150"/>
              <a:ext cx="1906815" cy="3953445"/>
            </a:xfrm>
            <a:prstGeom prst="rect">
              <a:avLst/>
            </a:prstGeom>
          </p:spPr>
          <p:txBody>
            <a:bodyPr lIns="50800" tIns="50800" rIns="50800" bIns="50800" rtlCol="0" anchor="ctr"/>
            <a:lstStyle/>
            <a:p>
              <a:pPr algn="ctr">
                <a:lnSpc>
                  <a:spcPts val="2735"/>
                </a:lnSpc>
              </a:pPr>
              <a:endParaRPr/>
            </a:p>
          </p:txBody>
        </p:sp>
      </p:grpSp>
      <p:grpSp>
        <p:nvGrpSpPr>
          <p:cNvPr id="12" name="Group 12"/>
          <p:cNvGrpSpPr/>
          <p:nvPr/>
        </p:nvGrpSpPr>
        <p:grpSpPr>
          <a:xfrm rot="1435557">
            <a:off x="16964360" y="1258408"/>
            <a:ext cx="6986782" cy="14276457"/>
            <a:chOff x="0" y="0"/>
            <a:chExt cx="1906815" cy="3896295"/>
          </a:xfrm>
        </p:grpSpPr>
        <p:sp>
          <p:nvSpPr>
            <p:cNvPr id="13" name="Freeform 13"/>
            <p:cNvSpPr/>
            <p:nvPr/>
          </p:nvSpPr>
          <p:spPr>
            <a:xfrm>
              <a:off x="0" y="0"/>
              <a:ext cx="1906815" cy="3896295"/>
            </a:xfrm>
            <a:custGeom>
              <a:avLst/>
              <a:gdLst/>
              <a:ahLst/>
              <a:cxnLst/>
              <a:rect l="l" t="t" r="r" b="b"/>
              <a:pathLst>
                <a:path w="1906815" h="3896295">
                  <a:moveTo>
                    <a:pt x="0" y="0"/>
                  </a:moveTo>
                  <a:lnTo>
                    <a:pt x="1906815" y="0"/>
                  </a:lnTo>
                  <a:lnTo>
                    <a:pt x="1906815" y="3896295"/>
                  </a:lnTo>
                  <a:lnTo>
                    <a:pt x="0" y="3896295"/>
                  </a:lnTo>
                  <a:close/>
                </a:path>
              </a:pathLst>
            </a:custGeom>
            <a:solidFill>
              <a:srgbClr val="00949D"/>
            </a:solidFill>
          </p:spPr>
          <p:txBody>
            <a:bodyPr/>
            <a:lstStyle/>
            <a:p>
              <a:endParaRPr lang="en-US"/>
            </a:p>
          </p:txBody>
        </p:sp>
        <p:sp>
          <p:nvSpPr>
            <p:cNvPr id="14" name="TextBox 14"/>
            <p:cNvSpPr txBox="1"/>
            <p:nvPr/>
          </p:nvSpPr>
          <p:spPr>
            <a:xfrm>
              <a:off x="0" y="-57150"/>
              <a:ext cx="1906815" cy="3953445"/>
            </a:xfrm>
            <a:prstGeom prst="rect">
              <a:avLst/>
            </a:prstGeom>
          </p:spPr>
          <p:txBody>
            <a:bodyPr lIns="50800" tIns="50800" rIns="50800" bIns="50800" rtlCol="0" anchor="ctr"/>
            <a:lstStyle/>
            <a:p>
              <a:pPr algn="ctr">
                <a:lnSpc>
                  <a:spcPts val="2735"/>
                </a:lnSpc>
              </a:pPr>
              <a:endParaRPr/>
            </a:p>
          </p:txBody>
        </p:sp>
      </p:grpSp>
      <p:grpSp>
        <p:nvGrpSpPr>
          <p:cNvPr id="15" name="Group 15"/>
          <p:cNvGrpSpPr/>
          <p:nvPr/>
        </p:nvGrpSpPr>
        <p:grpSpPr>
          <a:xfrm rot="-10800000">
            <a:off x="845770" y="9847814"/>
            <a:ext cx="6720660" cy="823500"/>
            <a:chOff x="0" y="0"/>
            <a:chExt cx="1770050" cy="216889"/>
          </a:xfrm>
        </p:grpSpPr>
        <p:sp>
          <p:nvSpPr>
            <p:cNvPr id="16" name="Freeform 16"/>
            <p:cNvSpPr/>
            <p:nvPr/>
          </p:nvSpPr>
          <p:spPr>
            <a:xfrm>
              <a:off x="0" y="0"/>
              <a:ext cx="1770050" cy="216889"/>
            </a:xfrm>
            <a:custGeom>
              <a:avLst/>
              <a:gdLst/>
              <a:ahLst/>
              <a:cxnLst/>
              <a:rect l="l" t="t" r="r" b="b"/>
              <a:pathLst>
                <a:path w="1770050" h="216889">
                  <a:moveTo>
                    <a:pt x="108444" y="0"/>
                  </a:moveTo>
                  <a:lnTo>
                    <a:pt x="1661606" y="0"/>
                  </a:lnTo>
                  <a:cubicBezTo>
                    <a:pt x="1690367" y="0"/>
                    <a:pt x="1717951" y="11425"/>
                    <a:pt x="1738288" y="31763"/>
                  </a:cubicBezTo>
                  <a:cubicBezTo>
                    <a:pt x="1758625" y="52100"/>
                    <a:pt x="1770050" y="79683"/>
                    <a:pt x="1770050" y="108444"/>
                  </a:cubicBezTo>
                  <a:lnTo>
                    <a:pt x="1770050" y="108444"/>
                  </a:lnTo>
                  <a:cubicBezTo>
                    <a:pt x="1770050" y="137206"/>
                    <a:pt x="1758625" y="164789"/>
                    <a:pt x="1738288" y="185126"/>
                  </a:cubicBezTo>
                  <a:cubicBezTo>
                    <a:pt x="1717951" y="205463"/>
                    <a:pt x="1690367" y="216889"/>
                    <a:pt x="1661606" y="216889"/>
                  </a:cubicBezTo>
                  <a:lnTo>
                    <a:pt x="108444" y="216889"/>
                  </a:lnTo>
                  <a:cubicBezTo>
                    <a:pt x="79683" y="216889"/>
                    <a:pt x="52100" y="205463"/>
                    <a:pt x="31763" y="185126"/>
                  </a:cubicBezTo>
                  <a:cubicBezTo>
                    <a:pt x="11425" y="164789"/>
                    <a:pt x="0" y="137206"/>
                    <a:pt x="0" y="108444"/>
                  </a:cubicBezTo>
                  <a:lnTo>
                    <a:pt x="0" y="108444"/>
                  </a:lnTo>
                  <a:cubicBezTo>
                    <a:pt x="0" y="79683"/>
                    <a:pt x="11425" y="52100"/>
                    <a:pt x="31763" y="31763"/>
                  </a:cubicBezTo>
                  <a:cubicBezTo>
                    <a:pt x="52100" y="11425"/>
                    <a:pt x="79683" y="0"/>
                    <a:pt x="108444" y="0"/>
                  </a:cubicBezTo>
                  <a:close/>
                </a:path>
              </a:pathLst>
            </a:custGeom>
            <a:solidFill>
              <a:srgbClr val="007076">
                <a:alpha val="69804"/>
              </a:srgbClr>
            </a:solidFill>
          </p:spPr>
          <p:txBody>
            <a:bodyPr/>
            <a:lstStyle/>
            <a:p>
              <a:endParaRPr lang="en-US"/>
            </a:p>
          </p:txBody>
        </p:sp>
        <p:sp>
          <p:nvSpPr>
            <p:cNvPr id="17" name="TextBox 17"/>
            <p:cNvSpPr txBox="1"/>
            <p:nvPr/>
          </p:nvSpPr>
          <p:spPr>
            <a:xfrm>
              <a:off x="0" y="-38100"/>
              <a:ext cx="1770050" cy="25498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1857952" y="3208786"/>
            <a:ext cx="5023289" cy="502328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a:ln w="123825" cap="sq">
              <a:solidFill>
                <a:srgbClr val="FFFFFF"/>
              </a:solidFill>
              <a:prstDash val="solid"/>
              <a:miter/>
            </a:ln>
          </p:spPr>
          <p:txBody>
            <a:bodyPr/>
            <a:lstStyle/>
            <a:p>
              <a:endParaRPr lang="en-US"/>
            </a:p>
          </p:txBody>
        </p:sp>
      </p:grpSp>
      <p:grpSp>
        <p:nvGrpSpPr>
          <p:cNvPr id="20" name="Group 20"/>
          <p:cNvGrpSpPr/>
          <p:nvPr/>
        </p:nvGrpSpPr>
        <p:grpSpPr>
          <a:xfrm>
            <a:off x="1531585" y="5846046"/>
            <a:ext cx="320486" cy="32048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2" name="TextBox 22"/>
            <p:cNvSpPr txBox="1"/>
            <p:nvPr/>
          </p:nvSpPr>
          <p:spPr>
            <a:xfrm>
              <a:off x="76200" y="19050"/>
              <a:ext cx="660400" cy="717550"/>
            </a:xfrm>
            <a:prstGeom prst="rect">
              <a:avLst/>
            </a:prstGeom>
          </p:spPr>
          <p:txBody>
            <a:bodyPr lIns="23649" tIns="23649" rIns="23649" bIns="23649" rtlCol="0" anchor="ctr"/>
            <a:lstStyle/>
            <a:p>
              <a:pPr algn="ctr">
                <a:lnSpc>
                  <a:spcPts val="2735"/>
                </a:lnSpc>
              </a:pPr>
              <a:endParaRPr/>
            </a:p>
          </p:txBody>
        </p:sp>
      </p:grpSp>
      <p:grpSp>
        <p:nvGrpSpPr>
          <p:cNvPr id="23" name="Group 23"/>
          <p:cNvGrpSpPr/>
          <p:nvPr/>
        </p:nvGrpSpPr>
        <p:grpSpPr>
          <a:xfrm>
            <a:off x="1531585" y="7647615"/>
            <a:ext cx="320486" cy="32048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5" name="TextBox 25"/>
            <p:cNvSpPr txBox="1"/>
            <p:nvPr/>
          </p:nvSpPr>
          <p:spPr>
            <a:xfrm>
              <a:off x="76200" y="19050"/>
              <a:ext cx="660400" cy="717550"/>
            </a:xfrm>
            <a:prstGeom prst="rect">
              <a:avLst/>
            </a:prstGeom>
          </p:spPr>
          <p:txBody>
            <a:bodyPr lIns="23649" tIns="23649" rIns="23649" bIns="23649" rtlCol="0" anchor="ctr"/>
            <a:lstStyle/>
            <a:p>
              <a:pPr algn="ctr">
                <a:lnSpc>
                  <a:spcPts val="2735"/>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p:cNvSpPr/>
          <p:nvPr/>
        </p:nvSpPr>
        <p:spPr>
          <a:xfrm>
            <a:off x="0" y="0"/>
            <a:ext cx="18803247" cy="12527663"/>
          </a:xfrm>
          <a:custGeom>
            <a:avLst/>
            <a:gdLst/>
            <a:ahLst/>
            <a:cxnLst/>
            <a:rect l="l" t="t" r="r" b="b"/>
            <a:pathLst>
              <a:path w="18803247" h="12527663">
                <a:moveTo>
                  <a:pt x="0" y="0"/>
                </a:moveTo>
                <a:lnTo>
                  <a:pt x="18803247" y="0"/>
                </a:lnTo>
                <a:lnTo>
                  <a:pt x="18803247" y="12527663"/>
                </a:lnTo>
                <a:lnTo>
                  <a:pt x="0" y="12527663"/>
                </a:lnTo>
                <a:lnTo>
                  <a:pt x="0" y="0"/>
                </a:lnTo>
                <a:close/>
              </a:path>
            </a:pathLst>
          </a:custGeom>
          <a:blipFill>
            <a:blip r:embed="rId3"/>
            <a:stretch>
              <a:fillRect/>
            </a:stretch>
          </a:blipFill>
        </p:spPr>
        <p:txBody>
          <a:bodyPr/>
          <a:lstStyle/>
          <a:p>
            <a:endParaRPr lang="en-US"/>
          </a:p>
        </p:txBody>
      </p:sp>
      <p:sp>
        <p:nvSpPr>
          <p:cNvPr id="4" name="Freeform 4"/>
          <p:cNvSpPr/>
          <p:nvPr/>
        </p:nvSpPr>
        <p:spPr>
          <a:xfrm>
            <a:off x="10287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3986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768500"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7" name="Group 7"/>
          <p:cNvGrpSpPr/>
          <p:nvPr/>
        </p:nvGrpSpPr>
        <p:grpSpPr>
          <a:xfrm>
            <a:off x="2364023" y="2308799"/>
            <a:ext cx="8391115" cy="2377729"/>
            <a:chOff x="0" y="0"/>
            <a:chExt cx="2210006" cy="626233"/>
          </a:xfrm>
        </p:grpSpPr>
        <p:sp>
          <p:nvSpPr>
            <p:cNvPr id="8" name="Freeform 8"/>
            <p:cNvSpPr/>
            <p:nvPr/>
          </p:nvSpPr>
          <p:spPr>
            <a:xfrm>
              <a:off x="0" y="0"/>
              <a:ext cx="2210006" cy="626233"/>
            </a:xfrm>
            <a:custGeom>
              <a:avLst/>
              <a:gdLst/>
              <a:ahLst/>
              <a:cxnLst/>
              <a:rect l="l" t="t" r="r" b="b"/>
              <a:pathLst>
                <a:path w="2210006" h="626233">
                  <a:moveTo>
                    <a:pt x="0" y="0"/>
                  </a:moveTo>
                  <a:lnTo>
                    <a:pt x="2210006" y="0"/>
                  </a:lnTo>
                  <a:lnTo>
                    <a:pt x="2210006" y="626233"/>
                  </a:lnTo>
                  <a:lnTo>
                    <a:pt x="0" y="626233"/>
                  </a:lnTo>
                  <a:close/>
                </a:path>
              </a:pathLst>
            </a:custGeom>
            <a:solidFill>
              <a:srgbClr val="FFFFFF"/>
            </a:solidFill>
          </p:spPr>
          <p:txBody>
            <a:bodyPr/>
            <a:lstStyle/>
            <a:p>
              <a:endParaRPr lang="en-US"/>
            </a:p>
          </p:txBody>
        </p:sp>
        <p:sp>
          <p:nvSpPr>
            <p:cNvPr id="9" name="TextBox 9"/>
            <p:cNvSpPr txBox="1"/>
            <p:nvPr/>
          </p:nvSpPr>
          <p:spPr>
            <a:xfrm>
              <a:off x="0" y="-38100"/>
              <a:ext cx="2210006" cy="66433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2592623" y="2435799"/>
            <a:ext cx="8391115" cy="2044700"/>
          </a:xfrm>
          <a:prstGeom prst="rect">
            <a:avLst/>
          </a:prstGeom>
        </p:spPr>
        <p:txBody>
          <a:bodyPr lIns="0" tIns="0" rIns="0" bIns="0" rtlCol="0" anchor="t">
            <a:spAutoFit/>
          </a:bodyPr>
          <a:lstStyle/>
          <a:p>
            <a:pPr algn="l">
              <a:lnSpc>
                <a:spcPts val="8049"/>
              </a:lnSpc>
            </a:pPr>
            <a:r>
              <a:rPr lang="en-US" sz="6999" spc="272">
                <a:solidFill>
                  <a:srgbClr val="007076"/>
                </a:solidFill>
                <a:latin typeface="Anton"/>
                <a:ea typeface="Anton"/>
                <a:cs typeface="Anton"/>
                <a:sym typeface="Anton"/>
              </a:rPr>
              <a:t>Phân tích dữ liệu về bệnh đái tháo đường</a:t>
            </a:r>
          </a:p>
        </p:txBody>
      </p:sp>
      <p:grpSp>
        <p:nvGrpSpPr>
          <p:cNvPr id="11" name="Group 11"/>
          <p:cNvGrpSpPr/>
          <p:nvPr/>
        </p:nvGrpSpPr>
        <p:grpSpPr>
          <a:xfrm>
            <a:off x="656958" y="2308799"/>
            <a:ext cx="1483284" cy="1740158"/>
            <a:chOff x="0" y="0"/>
            <a:chExt cx="390659" cy="458313"/>
          </a:xfrm>
        </p:grpSpPr>
        <p:sp>
          <p:nvSpPr>
            <p:cNvPr id="12" name="Freeform 12"/>
            <p:cNvSpPr/>
            <p:nvPr/>
          </p:nvSpPr>
          <p:spPr>
            <a:xfrm>
              <a:off x="0" y="0"/>
              <a:ext cx="390659" cy="458313"/>
            </a:xfrm>
            <a:custGeom>
              <a:avLst/>
              <a:gdLst/>
              <a:ahLst/>
              <a:cxnLst/>
              <a:rect l="l" t="t" r="r" b="b"/>
              <a:pathLst>
                <a:path w="390659" h="458313">
                  <a:moveTo>
                    <a:pt x="0" y="0"/>
                  </a:moveTo>
                  <a:lnTo>
                    <a:pt x="390659" y="0"/>
                  </a:lnTo>
                  <a:lnTo>
                    <a:pt x="390659" y="458313"/>
                  </a:lnTo>
                  <a:lnTo>
                    <a:pt x="0" y="458313"/>
                  </a:lnTo>
                  <a:close/>
                </a:path>
              </a:pathLst>
            </a:custGeom>
            <a:solidFill>
              <a:srgbClr val="FFFFFF"/>
            </a:solidFill>
          </p:spPr>
          <p:txBody>
            <a:bodyPr/>
            <a:lstStyle/>
            <a:p>
              <a:endParaRPr lang="en-US"/>
            </a:p>
          </p:txBody>
        </p:sp>
        <p:sp>
          <p:nvSpPr>
            <p:cNvPr id="13" name="TextBox 13"/>
            <p:cNvSpPr txBox="1"/>
            <p:nvPr/>
          </p:nvSpPr>
          <p:spPr>
            <a:xfrm>
              <a:off x="0" y="-38100"/>
              <a:ext cx="390659" cy="496413"/>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962025" y="2605489"/>
            <a:ext cx="1646398" cy="1025525"/>
          </a:xfrm>
          <a:prstGeom prst="rect">
            <a:avLst/>
          </a:prstGeom>
        </p:spPr>
        <p:txBody>
          <a:bodyPr lIns="0" tIns="0" rIns="0" bIns="0" rtlCol="0" anchor="t">
            <a:spAutoFit/>
          </a:bodyPr>
          <a:lstStyle/>
          <a:p>
            <a:pPr algn="l">
              <a:lnSpc>
                <a:spcPts val="8049"/>
              </a:lnSpc>
            </a:pPr>
            <a:r>
              <a:rPr lang="en-US" sz="6999" spc="272">
                <a:solidFill>
                  <a:srgbClr val="007076"/>
                </a:solidFill>
                <a:latin typeface="Anton"/>
                <a:ea typeface="Anton"/>
                <a:cs typeface="Anton"/>
                <a:sym typeface="Anton"/>
              </a:rPr>
              <a:t>07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2363" y="0"/>
            <a:ext cx="6058396" cy="10287000"/>
            <a:chOff x="0" y="0"/>
            <a:chExt cx="1595627" cy="2709333"/>
          </a:xfrm>
        </p:grpSpPr>
        <p:sp>
          <p:nvSpPr>
            <p:cNvPr id="4" name="Freeform 4"/>
            <p:cNvSpPr/>
            <p:nvPr/>
          </p:nvSpPr>
          <p:spPr>
            <a:xfrm>
              <a:off x="0" y="0"/>
              <a:ext cx="1595627" cy="2709333"/>
            </a:xfrm>
            <a:custGeom>
              <a:avLst/>
              <a:gdLst/>
              <a:ahLst/>
              <a:cxnLst/>
              <a:rect l="l" t="t" r="r" b="b"/>
              <a:pathLst>
                <a:path w="1595627" h="2709333">
                  <a:moveTo>
                    <a:pt x="0" y="0"/>
                  </a:moveTo>
                  <a:lnTo>
                    <a:pt x="1595627" y="0"/>
                  </a:lnTo>
                  <a:lnTo>
                    <a:pt x="1595627" y="2709333"/>
                  </a:lnTo>
                  <a:lnTo>
                    <a:pt x="0" y="2709333"/>
                  </a:lnTo>
                  <a:close/>
                </a:path>
              </a:pathLst>
            </a:custGeom>
            <a:solidFill>
              <a:srgbClr val="FFFFFF"/>
            </a:solidFill>
          </p:spPr>
          <p:txBody>
            <a:bodyPr/>
            <a:lstStyle/>
            <a:p>
              <a:endParaRPr lang="en-US"/>
            </a:p>
          </p:txBody>
        </p:sp>
        <p:sp>
          <p:nvSpPr>
            <p:cNvPr id="5" name="TextBox 5"/>
            <p:cNvSpPr txBox="1"/>
            <p:nvPr/>
          </p:nvSpPr>
          <p:spPr>
            <a:xfrm>
              <a:off x="0" y="-38100"/>
              <a:ext cx="1595627"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0287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986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768500"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rot="5400000">
            <a:off x="-533477" y="4040813"/>
            <a:ext cx="7311123" cy="1708156"/>
          </a:xfrm>
          <a:prstGeom prst="rect">
            <a:avLst/>
          </a:prstGeom>
        </p:spPr>
        <p:txBody>
          <a:bodyPr lIns="0" tIns="0" rIns="0" bIns="0" rtlCol="0" anchor="t">
            <a:spAutoFit/>
          </a:bodyPr>
          <a:lstStyle/>
          <a:p>
            <a:pPr algn="just">
              <a:lnSpc>
                <a:spcPts val="13999"/>
              </a:lnSpc>
            </a:pPr>
            <a:r>
              <a:rPr lang="en-US" sz="9999" spc="389">
                <a:solidFill>
                  <a:srgbClr val="292929"/>
                </a:solidFill>
                <a:latin typeface="Anton"/>
                <a:ea typeface="Anton"/>
                <a:cs typeface="Anton"/>
                <a:sym typeface="Anton"/>
              </a:rPr>
              <a:t>NỘI DUNG</a:t>
            </a:r>
          </a:p>
        </p:txBody>
      </p:sp>
      <p:sp>
        <p:nvSpPr>
          <p:cNvPr id="10" name="TextBox 10"/>
          <p:cNvSpPr txBox="1"/>
          <p:nvPr/>
        </p:nvSpPr>
        <p:spPr>
          <a:xfrm>
            <a:off x="6370115" y="1533144"/>
            <a:ext cx="1912638" cy="866775"/>
          </a:xfrm>
          <a:prstGeom prst="rect">
            <a:avLst/>
          </a:prstGeom>
        </p:spPr>
        <p:txBody>
          <a:bodyPr lIns="0" tIns="0" rIns="0" bIns="0" rtlCol="0" anchor="t">
            <a:spAutoFit/>
          </a:bodyPr>
          <a:lstStyle/>
          <a:p>
            <a:pPr algn="l">
              <a:lnSpc>
                <a:spcPts val="6899"/>
              </a:lnSpc>
            </a:pPr>
            <a:r>
              <a:rPr lang="en-US" sz="5999" spc="233">
                <a:solidFill>
                  <a:srgbClr val="FFFFFF"/>
                </a:solidFill>
                <a:latin typeface="Anton"/>
                <a:ea typeface="Anton"/>
                <a:cs typeface="Anton"/>
                <a:sym typeface="Anton"/>
              </a:rPr>
              <a:t>01</a:t>
            </a:r>
          </a:p>
        </p:txBody>
      </p:sp>
      <p:sp>
        <p:nvSpPr>
          <p:cNvPr id="11" name="TextBox 11"/>
          <p:cNvSpPr txBox="1"/>
          <p:nvPr/>
        </p:nvSpPr>
        <p:spPr>
          <a:xfrm>
            <a:off x="6370115" y="2425319"/>
            <a:ext cx="4181477" cy="358775"/>
          </a:xfrm>
          <a:prstGeom prst="rect">
            <a:avLst/>
          </a:prstGeom>
        </p:spPr>
        <p:txBody>
          <a:bodyPr lIns="0" tIns="0" rIns="0" bIns="0" rtlCol="0" anchor="t">
            <a:spAutoFit/>
          </a:bodyPr>
          <a:lstStyle/>
          <a:p>
            <a:pPr algn="l">
              <a:lnSpc>
                <a:spcPts val="2650"/>
              </a:lnSpc>
            </a:pPr>
            <a:r>
              <a:rPr lang="en-US" sz="2500" spc="-67" dirty="0">
                <a:solidFill>
                  <a:srgbClr val="FFFFFF"/>
                </a:solidFill>
                <a:latin typeface="Arial"/>
                <a:ea typeface="Arial"/>
                <a:cs typeface="Arial"/>
                <a:sym typeface="Arial"/>
              </a:rPr>
              <a:t>Định </a:t>
            </a:r>
            <a:r>
              <a:rPr lang="en-US" sz="2500" spc="-67" dirty="0" err="1">
                <a:solidFill>
                  <a:srgbClr val="FFFFFF"/>
                </a:solidFill>
                <a:latin typeface="Arial"/>
                <a:ea typeface="Arial"/>
                <a:cs typeface="Arial"/>
                <a:sym typeface="Arial"/>
              </a:rPr>
              <a:t>nghĩa</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vấn</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đề</a:t>
            </a:r>
            <a:endParaRPr lang="en-US" sz="2500" spc="-67" dirty="0">
              <a:solidFill>
                <a:srgbClr val="FFFFFF"/>
              </a:solidFill>
              <a:latin typeface="Arial"/>
              <a:ea typeface="Arial"/>
              <a:cs typeface="Arial"/>
              <a:sym typeface="Arial"/>
            </a:endParaRPr>
          </a:p>
        </p:txBody>
      </p:sp>
      <p:sp>
        <p:nvSpPr>
          <p:cNvPr id="12" name="TextBox 12"/>
          <p:cNvSpPr txBox="1"/>
          <p:nvPr/>
        </p:nvSpPr>
        <p:spPr>
          <a:xfrm>
            <a:off x="10115840" y="1533144"/>
            <a:ext cx="1912638" cy="866775"/>
          </a:xfrm>
          <a:prstGeom prst="rect">
            <a:avLst/>
          </a:prstGeom>
        </p:spPr>
        <p:txBody>
          <a:bodyPr lIns="0" tIns="0" rIns="0" bIns="0" rtlCol="0" anchor="t">
            <a:spAutoFit/>
          </a:bodyPr>
          <a:lstStyle/>
          <a:p>
            <a:pPr algn="l">
              <a:lnSpc>
                <a:spcPts val="6899"/>
              </a:lnSpc>
            </a:pPr>
            <a:r>
              <a:rPr lang="en-US" sz="5999" spc="233">
                <a:solidFill>
                  <a:srgbClr val="FFFFFF"/>
                </a:solidFill>
                <a:latin typeface="Anton"/>
                <a:ea typeface="Anton"/>
                <a:cs typeface="Anton"/>
                <a:sym typeface="Anton"/>
              </a:rPr>
              <a:t>02</a:t>
            </a:r>
          </a:p>
        </p:txBody>
      </p:sp>
      <p:sp>
        <p:nvSpPr>
          <p:cNvPr id="13" name="TextBox 13"/>
          <p:cNvSpPr txBox="1"/>
          <p:nvPr/>
        </p:nvSpPr>
        <p:spPr>
          <a:xfrm>
            <a:off x="14630691" y="1533144"/>
            <a:ext cx="1912638" cy="866775"/>
          </a:xfrm>
          <a:prstGeom prst="rect">
            <a:avLst/>
          </a:prstGeom>
        </p:spPr>
        <p:txBody>
          <a:bodyPr lIns="0" tIns="0" rIns="0" bIns="0" rtlCol="0" anchor="t">
            <a:spAutoFit/>
          </a:bodyPr>
          <a:lstStyle/>
          <a:p>
            <a:pPr algn="l">
              <a:lnSpc>
                <a:spcPts val="6899"/>
              </a:lnSpc>
            </a:pPr>
            <a:r>
              <a:rPr lang="en-US" sz="5999" spc="233">
                <a:solidFill>
                  <a:srgbClr val="FFFFFF"/>
                </a:solidFill>
                <a:latin typeface="Anton"/>
                <a:ea typeface="Anton"/>
                <a:cs typeface="Anton"/>
                <a:sym typeface="Anton"/>
              </a:rPr>
              <a:t>03</a:t>
            </a:r>
          </a:p>
        </p:txBody>
      </p:sp>
      <p:sp>
        <p:nvSpPr>
          <p:cNvPr id="14" name="TextBox 14"/>
          <p:cNvSpPr txBox="1"/>
          <p:nvPr/>
        </p:nvSpPr>
        <p:spPr>
          <a:xfrm>
            <a:off x="14630691" y="2425319"/>
            <a:ext cx="4181477" cy="358775"/>
          </a:xfrm>
          <a:prstGeom prst="rect">
            <a:avLst/>
          </a:prstGeom>
        </p:spPr>
        <p:txBody>
          <a:bodyPr lIns="0" tIns="0" rIns="0" bIns="0" rtlCol="0" anchor="t">
            <a:spAutoFit/>
          </a:bodyPr>
          <a:lstStyle/>
          <a:p>
            <a:pPr algn="l">
              <a:lnSpc>
                <a:spcPts val="2650"/>
              </a:lnSpc>
            </a:pPr>
            <a:r>
              <a:rPr lang="en-US" sz="2500" spc="-67" dirty="0" err="1">
                <a:solidFill>
                  <a:srgbClr val="FFFFFF"/>
                </a:solidFill>
                <a:latin typeface="Arial"/>
                <a:ea typeface="Arial"/>
                <a:cs typeface="Arial"/>
                <a:sym typeface="Arial"/>
              </a:rPr>
              <a:t>Tổng</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quát</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dữ</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liệu</a:t>
            </a:r>
            <a:endParaRPr lang="en-US" sz="2500" spc="-67" dirty="0">
              <a:solidFill>
                <a:srgbClr val="FFFFFF"/>
              </a:solidFill>
              <a:latin typeface="Arial"/>
              <a:ea typeface="Arial"/>
              <a:cs typeface="Arial"/>
              <a:sym typeface="Arial"/>
            </a:endParaRPr>
          </a:p>
        </p:txBody>
      </p:sp>
      <p:sp>
        <p:nvSpPr>
          <p:cNvPr id="15" name="TextBox 15"/>
          <p:cNvSpPr txBox="1"/>
          <p:nvPr/>
        </p:nvSpPr>
        <p:spPr>
          <a:xfrm>
            <a:off x="6370115" y="4393844"/>
            <a:ext cx="1912638" cy="866775"/>
          </a:xfrm>
          <a:prstGeom prst="rect">
            <a:avLst/>
          </a:prstGeom>
        </p:spPr>
        <p:txBody>
          <a:bodyPr lIns="0" tIns="0" rIns="0" bIns="0" rtlCol="0" anchor="t">
            <a:spAutoFit/>
          </a:bodyPr>
          <a:lstStyle/>
          <a:p>
            <a:pPr algn="l">
              <a:lnSpc>
                <a:spcPts val="6899"/>
              </a:lnSpc>
            </a:pPr>
            <a:r>
              <a:rPr lang="en-US" sz="5999" spc="233">
                <a:solidFill>
                  <a:srgbClr val="FFFFFF"/>
                </a:solidFill>
                <a:latin typeface="Anton"/>
                <a:ea typeface="Anton"/>
                <a:cs typeface="Anton"/>
                <a:sym typeface="Anton"/>
              </a:rPr>
              <a:t>04</a:t>
            </a:r>
          </a:p>
        </p:txBody>
      </p:sp>
      <p:sp>
        <p:nvSpPr>
          <p:cNvPr id="16" name="TextBox 16"/>
          <p:cNvSpPr txBox="1"/>
          <p:nvPr/>
        </p:nvSpPr>
        <p:spPr>
          <a:xfrm>
            <a:off x="10115840" y="4393844"/>
            <a:ext cx="1912638" cy="866775"/>
          </a:xfrm>
          <a:prstGeom prst="rect">
            <a:avLst/>
          </a:prstGeom>
        </p:spPr>
        <p:txBody>
          <a:bodyPr lIns="0" tIns="0" rIns="0" bIns="0" rtlCol="0" anchor="t">
            <a:spAutoFit/>
          </a:bodyPr>
          <a:lstStyle/>
          <a:p>
            <a:pPr algn="l">
              <a:lnSpc>
                <a:spcPts val="6899"/>
              </a:lnSpc>
            </a:pPr>
            <a:r>
              <a:rPr lang="en-US" sz="5999" spc="233">
                <a:solidFill>
                  <a:srgbClr val="FFFFFF"/>
                </a:solidFill>
                <a:latin typeface="Anton"/>
                <a:ea typeface="Anton"/>
                <a:cs typeface="Anton"/>
                <a:sym typeface="Anton"/>
              </a:rPr>
              <a:t>05</a:t>
            </a:r>
          </a:p>
        </p:txBody>
      </p:sp>
      <p:sp>
        <p:nvSpPr>
          <p:cNvPr id="17" name="TextBox 17"/>
          <p:cNvSpPr txBox="1"/>
          <p:nvPr/>
        </p:nvSpPr>
        <p:spPr>
          <a:xfrm>
            <a:off x="14668791" y="4375683"/>
            <a:ext cx="1912638" cy="866775"/>
          </a:xfrm>
          <a:prstGeom prst="rect">
            <a:avLst/>
          </a:prstGeom>
        </p:spPr>
        <p:txBody>
          <a:bodyPr lIns="0" tIns="0" rIns="0" bIns="0" rtlCol="0" anchor="t">
            <a:spAutoFit/>
          </a:bodyPr>
          <a:lstStyle/>
          <a:p>
            <a:pPr algn="l">
              <a:lnSpc>
                <a:spcPts val="6899"/>
              </a:lnSpc>
            </a:pPr>
            <a:r>
              <a:rPr lang="en-US" sz="5999" spc="233">
                <a:solidFill>
                  <a:srgbClr val="FFFFFF"/>
                </a:solidFill>
                <a:latin typeface="Anton"/>
                <a:ea typeface="Anton"/>
                <a:cs typeface="Anton"/>
                <a:sym typeface="Anton"/>
              </a:rPr>
              <a:t>06</a:t>
            </a:r>
          </a:p>
        </p:txBody>
      </p:sp>
      <p:sp>
        <p:nvSpPr>
          <p:cNvPr id="18" name="TextBox 18"/>
          <p:cNvSpPr txBox="1"/>
          <p:nvPr/>
        </p:nvSpPr>
        <p:spPr>
          <a:xfrm>
            <a:off x="6370115" y="7627138"/>
            <a:ext cx="1912638" cy="866775"/>
          </a:xfrm>
          <a:prstGeom prst="rect">
            <a:avLst/>
          </a:prstGeom>
        </p:spPr>
        <p:txBody>
          <a:bodyPr lIns="0" tIns="0" rIns="0" bIns="0" rtlCol="0" anchor="t">
            <a:spAutoFit/>
          </a:bodyPr>
          <a:lstStyle/>
          <a:p>
            <a:pPr algn="l">
              <a:lnSpc>
                <a:spcPts val="6899"/>
              </a:lnSpc>
            </a:pPr>
            <a:r>
              <a:rPr lang="en-US" sz="5999" spc="233" dirty="0">
                <a:solidFill>
                  <a:srgbClr val="FFFFFF"/>
                </a:solidFill>
                <a:latin typeface="Anton"/>
                <a:ea typeface="Anton"/>
                <a:cs typeface="Anton"/>
                <a:sym typeface="Anton"/>
              </a:rPr>
              <a:t>07</a:t>
            </a:r>
          </a:p>
        </p:txBody>
      </p:sp>
      <p:sp>
        <p:nvSpPr>
          <p:cNvPr id="19" name="TextBox 19"/>
          <p:cNvSpPr txBox="1"/>
          <p:nvPr/>
        </p:nvSpPr>
        <p:spPr>
          <a:xfrm>
            <a:off x="6370115" y="8519312"/>
            <a:ext cx="2773885" cy="346249"/>
          </a:xfrm>
          <a:prstGeom prst="rect">
            <a:avLst/>
          </a:prstGeom>
        </p:spPr>
        <p:txBody>
          <a:bodyPr lIns="0" tIns="0" rIns="0" bIns="0" rtlCol="0" anchor="t">
            <a:spAutoFit/>
          </a:bodyPr>
          <a:lstStyle/>
          <a:p>
            <a:pPr algn="l">
              <a:lnSpc>
                <a:spcPts val="2650"/>
              </a:lnSpc>
            </a:pPr>
            <a:r>
              <a:rPr lang="en-US" sz="2500" spc="-67" dirty="0" err="1">
                <a:solidFill>
                  <a:srgbClr val="FFFFFF"/>
                </a:solidFill>
                <a:latin typeface="Arial"/>
                <a:ea typeface="Arial"/>
                <a:cs typeface="Arial"/>
                <a:sym typeface="Arial"/>
              </a:rPr>
              <a:t>Đánh</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giá</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dữ</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liệu</a:t>
            </a:r>
            <a:endParaRPr lang="en-US" sz="2500" spc="-67" dirty="0">
              <a:solidFill>
                <a:srgbClr val="FFFFFF"/>
              </a:solidFill>
              <a:latin typeface="Arial"/>
              <a:ea typeface="Arial"/>
              <a:cs typeface="Arial"/>
              <a:sym typeface="Arial"/>
            </a:endParaRPr>
          </a:p>
        </p:txBody>
      </p:sp>
      <p:sp>
        <p:nvSpPr>
          <p:cNvPr id="20" name="TextBox 20"/>
          <p:cNvSpPr txBox="1"/>
          <p:nvPr/>
        </p:nvSpPr>
        <p:spPr>
          <a:xfrm>
            <a:off x="10115840" y="2425319"/>
            <a:ext cx="4181477" cy="430887"/>
          </a:xfrm>
          <a:prstGeom prst="rect">
            <a:avLst/>
          </a:prstGeom>
        </p:spPr>
        <p:txBody>
          <a:bodyPr lIns="0" tIns="0" rIns="0" bIns="0" rtlCol="0" anchor="t">
            <a:spAutoFit/>
          </a:bodyPr>
          <a:lstStyle/>
          <a:p>
            <a:r>
              <a:rPr lang="en-US" sz="2800" dirty="0" err="1">
                <a:solidFill>
                  <a:schemeClr val="bg1"/>
                </a:solidFill>
                <a:latin typeface="Times New Roman" panose="02020603050405020304" pitchFamily="18" charset="0"/>
                <a:cs typeface="Times New Roman" panose="02020603050405020304" pitchFamily="18" charset="0"/>
              </a:rPr>
              <a:t>Chuẩn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bị</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vấn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đề</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21" name="TextBox 21"/>
          <p:cNvSpPr txBox="1"/>
          <p:nvPr/>
        </p:nvSpPr>
        <p:spPr>
          <a:xfrm>
            <a:off x="6370115" y="5261508"/>
            <a:ext cx="3477657" cy="346249"/>
          </a:xfrm>
          <a:prstGeom prst="rect">
            <a:avLst/>
          </a:prstGeom>
        </p:spPr>
        <p:txBody>
          <a:bodyPr lIns="0" tIns="0" rIns="0" bIns="0" rtlCol="0" anchor="t">
            <a:spAutoFit/>
          </a:bodyPr>
          <a:lstStyle/>
          <a:p>
            <a:pPr marL="0" lvl="0" indent="0" algn="l">
              <a:lnSpc>
                <a:spcPts val="2650"/>
              </a:lnSpc>
              <a:spcBef>
                <a:spcPct val="0"/>
              </a:spcBef>
            </a:pPr>
            <a:r>
              <a:rPr lang="en-US" sz="2500" u="none" strike="noStrike" spc="-67" dirty="0" err="1">
                <a:solidFill>
                  <a:srgbClr val="FFFFFF"/>
                </a:solidFill>
                <a:latin typeface="Arial"/>
                <a:ea typeface="Arial"/>
                <a:cs typeface="Arial"/>
                <a:sym typeface="Arial"/>
              </a:rPr>
              <a:t>Làm</a:t>
            </a:r>
            <a:r>
              <a:rPr lang="en-US" sz="2500" u="none" strike="noStrike" spc="-67" dirty="0">
                <a:solidFill>
                  <a:srgbClr val="FFFFFF"/>
                </a:solidFill>
                <a:latin typeface="Arial"/>
                <a:ea typeface="Arial"/>
                <a:cs typeface="Arial"/>
                <a:sym typeface="Arial"/>
              </a:rPr>
              <a:t> </a:t>
            </a:r>
            <a:r>
              <a:rPr lang="en-US" sz="2500" u="none" strike="noStrike" spc="-67" dirty="0" err="1">
                <a:solidFill>
                  <a:srgbClr val="FFFFFF"/>
                </a:solidFill>
                <a:latin typeface="Arial"/>
                <a:ea typeface="Arial"/>
                <a:cs typeface="Arial"/>
                <a:sym typeface="Arial"/>
              </a:rPr>
              <a:t>sạch</a:t>
            </a:r>
            <a:r>
              <a:rPr lang="en-US" sz="2500" u="none" strike="noStrike" spc="-67" dirty="0">
                <a:solidFill>
                  <a:srgbClr val="FFFFFF"/>
                </a:solidFill>
                <a:latin typeface="Arial"/>
                <a:ea typeface="Arial"/>
                <a:cs typeface="Arial"/>
                <a:sym typeface="Arial"/>
              </a:rPr>
              <a:t> </a:t>
            </a:r>
            <a:r>
              <a:rPr lang="en-US" sz="2500" u="none" strike="noStrike" spc="-67" dirty="0" err="1">
                <a:solidFill>
                  <a:srgbClr val="FFFFFF"/>
                </a:solidFill>
                <a:latin typeface="Arial"/>
                <a:ea typeface="Arial"/>
                <a:cs typeface="Arial"/>
                <a:sym typeface="Arial"/>
              </a:rPr>
              <a:t>dữ</a:t>
            </a:r>
            <a:r>
              <a:rPr lang="en-US" sz="2500" u="none" strike="noStrike" spc="-67" dirty="0">
                <a:solidFill>
                  <a:srgbClr val="FFFFFF"/>
                </a:solidFill>
                <a:latin typeface="Arial"/>
                <a:ea typeface="Arial"/>
                <a:cs typeface="Arial"/>
                <a:sym typeface="Arial"/>
              </a:rPr>
              <a:t> </a:t>
            </a:r>
            <a:r>
              <a:rPr lang="en-US" sz="2500" u="none" strike="noStrike" spc="-67" dirty="0" err="1">
                <a:solidFill>
                  <a:srgbClr val="FFFFFF"/>
                </a:solidFill>
                <a:latin typeface="Arial"/>
                <a:ea typeface="Arial"/>
                <a:cs typeface="Arial"/>
                <a:sym typeface="Arial"/>
              </a:rPr>
              <a:t>liệu</a:t>
            </a:r>
            <a:endParaRPr lang="en-US" sz="2500" u="none" strike="noStrike" spc="-67" dirty="0">
              <a:solidFill>
                <a:srgbClr val="FFFFFF"/>
              </a:solidFill>
              <a:latin typeface="Arial"/>
              <a:ea typeface="Arial"/>
              <a:cs typeface="Arial"/>
              <a:sym typeface="Arial"/>
            </a:endParaRPr>
          </a:p>
        </p:txBody>
      </p:sp>
      <p:sp>
        <p:nvSpPr>
          <p:cNvPr id="22" name="TextBox 22"/>
          <p:cNvSpPr txBox="1"/>
          <p:nvPr/>
        </p:nvSpPr>
        <p:spPr>
          <a:xfrm>
            <a:off x="10115840" y="5286019"/>
            <a:ext cx="3241526" cy="346249"/>
          </a:xfrm>
          <a:prstGeom prst="rect">
            <a:avLst/>
          </a:prstGeom>
        </p:spPr>
        <p:txBody>
          <a:bodyPr lIns="0" tIns="0" rIns="0" bIns="0" rtlCol="0" anchor="t">
            <a:spAutoFit/>
          </a:bodyPr>
          <a:lstStyle/>
          <a:p>
            <a:pPr algn="l">
              <a:lnSpc>
                <a:spcPts val="2650"/>
              </a:lnSpc>
            </a:pPr>
            <a:r>
              <a:rPr lang="en-US" sz="2500" spc="-67" dirty="0" err="1">
                <a:solidFill>
                  <a:srgbClr val="FFFFFF"/>
                </a:solidFill>
                <a:latin typeface="Arial"/>
                <a:ea typeface="Arial"/>
                <a:cs typeface="Arial"/>
                <a:sym typeface="Arial"/>
              </a:rPr>
              <a:t>Tiền</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xử</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lý</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dữ</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liệu</a:t>
            </a:r>
            <a:endParaRPr lang="en-US" sz="2500" spc="-67" dirty="0">
              <a:solidFill>
                <a:srgbClr val="FFFFFF"/>
              </a:solidFill>
              <a:latin typeface="Arial"/>
              <a:ea typeface="Arial"/>
              <a:cs typeface="Arial"/>
              <a:sym typeface="Arial"/>
            </a:endParaRPr>
          </a:p>
        </p:txBody>
      </p:sp>
      <p:sp>
        <p:nvSpPr>
          <p:cNvPr id="23" name="TextBox 23"/>
          <p:cNvSpPr txBox="1"/>
          <p:nvPr/>
        </p:nvSpPr>
        <p:spPr>
          <a:xfrm>
            <a:off x="14668791" y="5267858"/>
            <a:ext cx="3176220" cy="346249"/>
          </a:xfrm>
          <a:prstGeom prst="rect">
            <a:avLst/>
          </a:prstGeom>
        </p:spPr>
        <p:txBody>
          <a:bodyPr lIns="0" tIns="0" rIns="0" bIns="0" rtlCol="0" anchor="t">
            <a:spAutoFit/>
          </a:bodyPr>
          <a:lstStyle/>
          <a:p>
            <a:pPr algn="l">
              <a:lnSpc>
                <a:spcPts val="2650"/>
              </a:lnSpc>
            </a:pPr>
            <a:r>
              <a:rPr lang="en-US" sz="2500" spc="-67" dirty="0" err="1">
                <a:solidFill>
                  <a:srgbClr val="FFFFFF"/>
                </a:solidFill>
                <a:latin typeface="Arial"/>
                <a:ea typeface="Arial"/>
                <a:cs typeface="Arial"/>
                <a:sym typeface="Arial"/>
              </a:rPr>
              <a:t>Lựa</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chọn</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đặc</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trưng</a:t>
            </a:r>
            <a:endParaRPr lang="en-US" sz="2500" spc="-67" dirty="0">
              <a:solidFill>
                <a:srgbClr val="FFFFFF"/>
              </a:solidFill>
              <a:latin typeface="Arial"/>
              <a:ea typeface="Arial"/>
              <a:cs typeface="Arial"/>
              <a:sym typeface="Arial"/>
            </a:endParaRPr>
          </a:p>
        </p:txBody>
      </p:sp>
      <p:sp>
        <p:nvSpPr>
          <p:cNvPr id="24" name="TextBox 18">
            <a:extLst>
              <a:ext uri="{FF2B5EF4-FFF2-40B4-BE49-F238E27FC236}">
                <a16:creationId xmlns:a16="http://schemas.microsoft.com/office/drawing/2014/main" id="{429949D4-4584-558B-5610-38A967DDE3E8}"/>
              </a:ext>
            </a:extLst>
          </p:cNvPr>
          <p:cNvSpPr txBox="1"/>
          <p:nvPr/>
        </p:nvSpPr>
        <p:spPr>
          <a:xfrm>
            <a:off x="10115840" y="7627138"/>
            <a:ext cx="1912638" cy="884858"/>
          </a:xfrm>
          <a:prstGeom prst="rect">
            <a:avLst/>
          </a:prstGeom>
        </p:spPr>
        <p:txBody>
          <a:bodyPr lIns="0" tIns="0" rIns="0" bIns="0" rtlCol="0" anchor="t">
            <a:spAutoFit/>
          </a:bodyPr>
          <a:lstStyle/>
          <a:p>
            <a:pPr algn="l">
              <a:lnSpc>
                <a:spcPts val="6899"/>
              </a:lnSpc>
            </a:pPr>
            <a:r>
              <a:rPr lang="en-US" sz="5999" spc="233" dirty="0">
                <a:solidFill>
                  <a:srgbClr val="FFFFFF"/>
                </a:solidFill>
                <a:latin typeface="Anton"/>
                <a:ea typeface="Anton"/>
                <a:cs typeface="Anton"/>
                <a:sym typeface="Anton"/>
              </a:rPr>
              <a:t>08</a:t>
            </a:r>
          </a:p>
        </p:txBody>
      </p:sp>
      <p:sp>
        <p:nvSpPr>
          <p:cNvPr id="25" name="TextBox 19">
            <a:extLst>
              <a:ext uri="{FF2B5EF4-FFF2-40B4-BE49-F238E27FC236}">
                <a16:creationId xmlns:a16="http://schemas.microsoft.com/office/drawing/2014/main" id="{52D8080B-6878-9C13-1838-EBCE6856D10E}"/>
              </a:ext>
            </a:extLst>
          </p:cNvPr>
          <p:cNvSpPr txBox="1"/>
          <p:nvPr/>
        </p:nvSpPr>
        <p:spPr>
          <a:xfrm>
            <a:off x="10115840" y="8519312"/>
            <a:ext cx="2773885" cy="692497"/>
          </a:xfrm>
          <a:prstGeom prst="rect">
            <a:avLst/>
          </a:prstGeom>
        </p:spPr>
        <p:txBody>
          <a:bodyPr lIns="0" tIns="0" rIns="0" bIns="0" rtlCol="0" anchor="t">
            <a:spAutoFit/>
          </a:bodyPr>
          <a:lstStyle/>
          <a:p>
            <a:pPr algn="l">
              <a:lnSpc>
                <a:spcPts val="2650"/>
              </a:lnSpc>
            </a:pPr>
            <a:r>
              <a:rPr lang="en-US" sz="2500" spc="-67" dirty="0" err="1">
                <a:solidFill>
                  <a:srgbClr val="FFFFFF"/>
                </a:solidFill>
                <a:latin typeface="Arial"/>
                <a:ea typeface="Arial"/>
                <a:cs typeface="Arial"/>
                <a:sym typeface="Arial"/>
              </a:rPr>
              <a:t>Trực</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quan</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hóa</a:t>
            </a:r>
            <a:r>
              <a:rPr lang="en-US" sz="2500" spc="-67" dirty="0">
                <a:solidFill>
                  <a:srgbClr val="FFFFFF"/>
                </a:solidFill>
                <a:latin typeface="Arial"/>
                <a:ea typeface="Arial"/>
                <a:cs typeface="Arial"/>
                <a:sym typeface="Arial"/>
              </a:rPr>
              <a:t> </a:t>
            </a:r>
            <a:r>
              <a:rPr lang="en-US" sz="2500" spc="-67" dirty="0" err="1">
                <a:solidFill>
                  <a:srgbClr val="FFFFFF"/>
                </a:solidFill>
                <a:latin typeface="Arial"/>
                <a:ea typeface="Arial"/>
                <a:cs typeface="Arial"/>
                <a:sym typeface="Arial"/>
              </a:rPr>
              <a:t>dữ</a:t>
            </a:r>
            <a:r>
              <a:rPr lang="en-US" sz="2500" spc="-67" dirty="0">
                <a:solidFill>
                  <a:srgbClr val="FFFFFF"/>
                </a:solidFill>
                <a:latin typeface="Arial"/>
                <a:ea typeface="Arial"/>
                <a:cs typeface="Arial"/>
                <a:sym typeface="Arial"/>
              </a:rPr>
              <a:t> </a:t>
            </a:r>
            <a:r>
              <a:rPr lang="en-US" sz="2500" spc="-67">
                <a:solidFill>
                  <a:srgbClr val="FFFFFF"/>
                </a:solidFill>
                <a:latin typeface="Arial"/>
                <a:ea typeface="Arial"/>
                <a:cs typeface="Arial"/>
                <a:sym typeface="Arial"/>
              </a:rPr>
              <a:t>liệu</a:t>
            </a:r>
            <a:endParaRPr lang="en-US" sz="2500" spc="-67" dirty="0">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p:cNvSpPr/>
          <p:nvPr/>
        </p:nvSpPr>
        <p:spPr>
          <a:xfrm>
            <a:off x="1031914"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01814"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71713"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419214" y="3295048"/>
            <a:ext cx="10058285" cy="4354946"/>
          </a:xfrm>
          <a:custGeom>
            <a:avLst/>
            <a:gdLst/>
            <a:ahLst/>
            <a:cxnLst/>
            <a:rect l="l" t="t" r="r" b="b"/>
            <a:pathLst>
              <a:path w="10058285" h="4354946">
                <a:moveTo>
                  <a:pt x="0" y="0"/>
                </a:moveTo>
                <a:lnTo>
                  <a:pt x="10058285" y="0"/>
                </a:lnTo>
                <a:lnTo>
                  <a:pt x="10058285" y="4354946"/>
                </a:lnTo>
                <a:lnTo>
                  <a:pt x="0" y="4354946"/>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1028700" y="1066800"/>
            <a:ext cx="8762477" cy="2044700"/>
          </a:xfrm>
          <a:prstGeom prst="rect">
            <a:avLst/>
          </a:prstGeom>
        </p:spPr>
        <p:txBody>
          <a:bodyPr lIns="0" tIns="0" rIns="0" bIns="0" rtlCol="0" anchor="t">
            <a:spAutoFit/>
          </a:bodyPr>
          <a:lstStyle/>
          <a:p>
            <a:pPr algn="l">
              <a:lnSpc>
                <a:spcPts val="8049"/>
              </a:lnSpc>
            </a:pPr>
            <a:r>
              <a:rPr lang="en-US" sz="6999" spc="272" dirty="0">
                <a:solidFill>
                  <a:srgbClr val="007076"/>
                </a:solidFill>
                <a:latin typeface="Anton"/>
                <a:ea typeface="Anton"/>
                <a:cs typeface="Anton"/>
                <a:sym typeface="Anton"/>
              </a:rPr>
              <a:t>7. </a:t>
            </a:r>
            <a:r>
              <a:rPr lang="en-US" sz="6999" spc="272" dirty="0" err="1">
                <a:solidFill>
                  <a:srgbClr val="007076"/>
                </a:solidFill>
                <a:latin typeface="Anton"/>
                <a:ea typeface="Anton"/>
                <a:cs typeface="Anton"/>
                <a:sym typeface="Anton"/>
              </a:rPr>
              <a:t>Phân</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tích</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dữ</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liệu</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về</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bệnh</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đái</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tháo</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đường</a:t>
            </a:r>
            <a:r>
              <a:rPr lang="en-US" sz="6999" spc="272" dirty="0">
                <a:solidFill>
                  <a:srgbClr val="007076"/>
                </a:solidFill>
                <a:latin typeface="Anton"/>
                <a:ea typeface="Anton"/>
                <a:cs typeface="Anton"/>
                <a:sym typeface="Anton"/>
              </a:rPr>
              <a:t>   </a:t>
            </a:r>
          </a:p>
        </p:txBody>
      </p:sp>
      <p:sp>
        <p:nvSpPr>
          <p:cNvPr id="8" name="TextBox 8"/>
          <p:cNvSpPr txBox="1"/>
          <p:nvPr/>
        </p:nvSpPr>
        <p:spPr>
          <a:xfrm>
            <a:off x="10477499" y="2538870"/>
            <a:ext cx="7810501" cy="5857777"/>
          </a:xfrm>
          <a:prstGeom prst="rect">
            <a:avLst/>
          </a:prstGeom>
        </p:spPr>
        <p:txBody>
          <a:bodyPr lIns="0" tIns="0" rIns="0" bIns="0" rtlCol="0" anchor="t">
            <a:spAutoFit/>
          </a:bodyPr>
          <a:lstStyle/>
          <a:p>
            <a:pPr algn="l">
              <a:lnSpc>
                <a:spcPts val="3999"/>
              </a:lnSpc>
            </a:pPr>
            <a:r>
              <a:rPr lang="en-US" sz="3199" b="1" spc="-86">
                <a:solidFill>
                  <a:srgbClr val="000000"/>
                </a:solidFill>
                <a:latin typeface="Source Sans Pro Bold"/>
                <a:ea typeface="Source Sans Pro Bold"/>
                <a:cs typeface="Source Sans Pro Bold"/>
                <a:sym typeface="Source Sans Pro Bold"/>
              </a:rPr>
              <a:t>Mô tả:</a:t>
            </a:r>
          </a:p>
          <a:p>
            <a:pPr marL="561339" lvl="1" indent="-280669" algn="l">
              <a:lnSpc>
                <a:spcPts val="3249"/>
              </a:lnSpc>
              <a:buFont typeface="Arial"/>
              <a:buChar char="•"/>
            </a:pPr>
            <a:r>
              <a:rPr lang="en-US" sz="2599" b="1" spc="-70">
                <a:solidFill>
                  <a:srgbClr val="000000"/>
                </a:solidFill>
                <a:latin typeface="Source Sans Pro Bold"/>
                <a:ea typeface="Source Sans Pro Bold"/>
                <a:cs typeface="Source Sans Pro Bold"/>
                <a:sym typeface="Source Sans Pro Bold"/>
              </a:rPr>
              <a:t>Pregnancies:</a:t>
            </a:r>
            <a:r>
              <a:rPr lang="en-US" sz="2599" spc="-70">
                <a:solidFill>
                  <a:srgbClr val="000000"/>
                </a:solidFill>
                <a:latin typeface="Source Sans Pro"/>
                <a:ea typeface="Source Sans Pro"/>
                <a:cs typeface="Source Sans Pro"/>
                <a:sym typeface="Source Sans Pro"/>
              </a:rPr>
              <a:t> số lần mang thai.</a:t>
            </a:r>
          </a:p>
          <a:p>
            <a:pPr marL="561339" lvl="1" indent="-280669" algn="l">
              <a:lnSpc>
                <a:spcPts val="3249"/>
              </a:lnSpc>
              <a:buFont typeface="Arial"/>
              <a:buChar char="•"/>
            </a:pPr>
            <a:r>
              <a:rPr lang="en-US" sz="2599" b="1" spc="-70">
                <a:solidFill>
                  <a:srgbClr val="000000"/>
                </a:solidFill>
                <a:latin typeface="Source Sans Pro Bold"/>
                <a:ea typeface="Source Sans Pro Bold"/>
                <a:cs typeface="Source Sans Pro Bold"/>
                <a:sym typeface="Source Sans Pro Bold"/>
              </a:rPr>
              <a:t>Glucose:</a:t>
            </a:r>
            <a:r>
              <a:rPr lang="en-US" sz="2599" spc="-70">
                <a:solidFill>
                  <a:srgbClr val="000000"/>
                </a:solidFill>
                <a:latin typeface="Source Sans Pro"/>
                <a:ea typeface="Source Sans Pro"/>
                <a:cs typeface="Source Sans Pro"/>
                <a:sym typeface="Source Sans Pro"/>
              </a:rPr>
              <a:t> nồng độ đường huyết sau khi uống glucose (mg/dL).</a:t>
            </a:r>
          </a:p>
          <a:p>
            <a:pPr marL="561339" lvl="1" indent="-280669" algn="l">
              <a:lnSpc>
                <a:spcPts val="3249"/>
              </a:lnSpc>
              <a:buFont typeface="Arial"/>
              <a:buChar char="•"/>
            </a:pPr>
            <a:r>
              <a:rPr lang="en-US" sz="2599" b="1" spc="-70">
                <a:solidFill>
                  <a:srgbClr val="000000"/>
                </a:solidFill>
                <a:latin typeface="Source Sans Pro Bold"/>
                <a:ea typeface="Source Sans Pro Bold"/>
                <a:cs typeface="Source Sans Pro Bold"/>
                <a:sym typeface="Source Sans Pro Bold"/>
              </a:rPr>
              <a:t>BloodPressure:</a:t>
            </a:r>
            <a:r>
              <a:rPr lang="en-US" sz="2599" spc="-70">
                <a:solidFill>
                  <a:srgbClr val="000000"/>
                </a:solidFill>
                <a:latin typeface="Source Sans Pro"/>
                <a:ea typeface="Source Sans Pro"/>
                <a:cs typeface="Source Sans Pro"/>
                <a:sym typeface="Source Sans Pro"/>
              </a:rPr>
              <a:t> huyết áp tâm trương (mm Hg).</a:t>
            </a:r>
          </a:p>
          <a:p>
            <a:pPr marL="561339" lvl="1" indent="-280669" algn="l">
              <a:lnSpc>
                <a:spcPts val="3249"/>
              </a:lnSpc>
              <a:buFont typeface="Arial"/>
              <a:buChar char="•"/>
            </a:pPr>
            <a:r>
              <a:rPr lang="en-US" sz="2599" b="1" spc="-70">
                <a:solidFill>
                  <a:srgbClr val="000000"/>
                </a:solidFill>
                <a:latin typeface="Source Sans Pro Bold"/>
                <a:ea typeface="Source Sans Pro Bold"/>
                <a:cs typeface="Source Sans Pro Bold"/>
                <a:sym typeface="Source Sans Pro Bold"/>
              </a:rPr>
              <a:t>SkinThickness:</a:t>
            </a:r>
            <a:r>
              <a:rPr lang="en-US" sz="2599" spc="-70">
                <a:solidFill>
                  <a:srgbClr val="000000"/>
                </a:solidFill>
                <a:latin typeface="Source Sans Pro"/>
                <a:ea typeface="Source Sans Pro"/>
                <a:cs typeface="Source Sans Pro"/>
                <a:sym typeface="Source Sans Pro"/>
              </a:rPr>
              <a:t> độ dày nếp gấp da (mm).</a:t>
            </a:r>
          </a:p>
          <a:p>
            <a:pPr marL="561339" lvl="1" indent="-280669" algn="l">
              <a:lnSpc>
                <a:spcPts val="3249"/>
              </a:lnSpc>
              <a:buFont typeface="Arial"/>
              <a:buChar char="•"/>
            </a:pPr>
            <a:r>
              <a:rPr lang="en-US" sz="2599" b="1" spc="-70">
                <a:solidFill>
                  <a:srgbClr val="000000"/>
                </a:solidFill>
                <a:latin typeface="Source Sans Pro Bold"/>
                <a:ea typeface="Source Sans Pro Bold"/>
                <a:cs typeface="Source Sans Pro Bold"/>
                <a:sym typeface="Source Sans Pro Bold"/>
              </a:rPr>
              <a:t>Insulin:</a:t>
            </a:r>
            <a:r>
              <a:rPr lang="en-US" sz="2599" spc="-70">
                <a:solidFill>
                  <a:srgbClr val="000000"/>
                </a:solidFill>
                <a:latin typeface="Source Sans Pro"/>
                <a:ea typeface="Source Sans Pro"/>
                <a:cs typeface="Source Sans Pro"/>
                <a:sym typeface="Source Sans Pro"/>
              </a:rPr>
              <a:t> nồng độ insulin trong huyết thanh (IU/ml).</a:t>
            </a:r>
          </a:p>
          <a:p>
            <a:pPr marL="561339" lvl="1" indent="-280669" algn="l">
              <a:lnSpc>
                <a:spcPts val="3249"/>
              </a:lnSpc>
              <a:buFont typeface="Arial"/>
              <a:buChar char="•"/>
            </a:pPr>
            <a:r>
              <a:rPr lang="en-US" sz="2599" b="1" spc="-70">
                <a:solidFill>
                  <a:srgbClr val="000000"/>
                </a:solidFill>
                <a:latin typeface="Source Sans Pro Bold"/>
                <a:ea typeface="Source Sans Pro Bold"/>
                <a:cs typeface="Source Sans Pro Bold"/>
                <a:sym typeface="Source Sans Pro Bold"/>
              </a:rPr>
              <a:t>BMI: </a:t>
            </a:r>
            <a:r>
              <a:rPr lang="en-US" sz="2599" spc="-70">
                <a:solidFill>
                  <a:srgbClr val="000000"/>
                </a:solidFill>
                <a:latin typeface="Source Sans Pro"/>
                <a:ea typeface="Source Sans Pro"/>
                <a:cs typeface="Source Sans Pro"/>
                <a:sym typeface="Source Sans Pro"/>
              </a:rPr>
              <a:t>chỉ số khối cơ thể (kg/m²).</a:t>
            </a:r>
          </a:p>
          <a:p>
            <a:pPr marL="561339" lvl="1" indent="-280669" algn="l">
              <a:lnSpc>
                <a:spcPts val="3249"/>
              </a:lnSpc>
              <a:buFont typeface="Arial"/>
              <a:buChar char="•"/>
            </a:pPr>
            <a:r>
              <a:rPr lang="en-US" sz="2599" b="1" spc="-70">
                <a:solidFill>
                  <a:srgbClr val="000000"/>
                </a:solidFill>
                <a:latin typeface="Source Sans Pro Bold"/>
                <a:ea typeface="Source Sans Pro Bold"/>
                <a:cs typeface="Source Sans Pro Bold"/>
                <a:sym typeface="Source Sans Pro Bold"/>
              </a:rPr>
              <a:t>DiabetesPedigreeFunction: </a:t>
            </a:r>
            <a:r>
              <a:rPr lang="en-US" sz="2599" spc="-70">
                <a:solidFill>
                  <a:srgbClr val="000000"/>
                </a:solidFill>
                <a:latin typeface="Source Sans Pro"/>
                <a:ea typeface="Source Sans Pro"/>
                <a:cs typeface="Source Sans Pro"/>
                <a:sym typeface="Source Sans Pro"/>
              </a:rPr>
              <a:t>chỉ số phả hệ tiểu đường (mức độ di truyền).</a:t>
            </a:r>
          </a:p>
          <a:p>
            <a:pPr marL="561339" lvl="1" indent="-280669" algn="l">
              <a:lnSpc>
                <a:spcPts val="3249"/>
              </a:lnSpc>
              <a:buFont typeface="Arial"/>
              <a:buChar char="•"/>
            </a:pPr>
            <a:r>
              <a:rPr lang="en-US" sz="2599" b="1" spc="-70">
                <a:solidFill>
                  <a:srgbClr val="000000"/>
                </a:solidFill>
                <a:latin typeface="Source Sans Pro Bold"/>
                <a:ea typeface="Source Sans Pro Bold"/>
                <a:cs typeface="Source Sans Pro Bold"/>
                <a:sym typeface="Source Sans Pro Bold"/>
              </a:rPr>
              <a:t>Age: </a:t>
            </a:r>
            <a:r>
              <a:rPr lang="en-US" sz="2599" spc="-70">
                <a:solidFill>
                  <a:srgbClr val="000000"/>
                </a:solidFill>
                <a:latin typeface="Source Sans Pro"/>
                <a:ea typeface="Source Sans Pro"/>
                <a:cs typeface="Source Sans Pro"/>
                <a:sym typeface="Source Sans Pro"/>
              </a:rPr>
              <a:t>tuổi.</a:t>
            </a:r>
          </a:p>
          <a:p>
            <a:pPr marL="561339" lvl="1" indent="-280669" algn="l">
              <a:lnSpc>
                <a:spcPts val="3249"/>
              </a:lnSpc>
              <a:buFont typeface="Arial"/>
              <a:buChar char="•"/>
            </a:pPr>
            <a:r>
              <a:rPr lang="en-US" sz="2599" b="1" spc="-70">
                <a:solidFill>
                  <a:srgbClr val="000000"/>
                </a:solidFill>
                <a:latin typeface="Source Sans Pro Bold"/>
                <a:ea typeface="Source Sans Pro Bold"/>
                <a:cs typeface="Source Sans Pro Bold"/>
                <a:sym typeface="Source Sans Pro Bold"/>
              </a:rPr>
              <a:t>Outcome:</a:t>
            </a:r>
            <a:r>
              <a:rPr lang="en-US" sz="2599" spc="-70">
                <a:solidFill>
                  <a:srgbClr val="000000"/>
                </a:solidFill>
                <a:latin typeface="Source Sans Pro"/>
                <a:ea typeface="Source Sans Pro"/>
                <a:cs typeface="Source Sans Pro"/>
                <a:sym typeface="Source Sans Pro"/>
              </a:rPr>
              <a:t> nhãn đầu ra (0 = không mắc, 1 = mắc tiểu đường) </a:t>
            </a:r>
          </a:p>
          <a:p>
            <a:pPr algn="l">
              <a:lnSpc>
                <a:spcPts val="3538"/>
              </a:lnSpc>
            </a:pPr>
            <a:endParaRPr lang="en-US" sz="2599" spc="-70">
              <a:solidFill>
                <a:srgbClr val="000000"/>
              </a:solidFill>
              <a:latin typeface="Source Sans Pro"/>
              <a:ea typeface="Source Sans Pro"/>
              <a:cs typeface="Source Sans Pro"/>
              <a:sym typeface="Source Sans Pro"/>
            </a:endParaRPr>
          </a:p>
        </p:txBody>
      </p:sp>
      <p:sp>
        <p:nvSpPr>
          <p:cNvPr id="9" name="TextBox 9"/>
          <p:cNvSpPr txBox="1"/>
          <p:nvPr/>
        </p:nvSpPr>
        <p:spPr>
          <a:xfrm>
            <a:off x="5659055" y="8073432"/>
            <a:ext cx="144304"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ileron"/>
                <a:ea typeface="Aileron"/>
                <a:cs typeface="Aileron"/>
                <a:sym typeface="Aileron"/>
              </a:rPr>
              <a:t>P</a:t>
            </a:r>
          </a:p>
        </p:txBody>
      </p:sp>
      <p:sp>
        <p:nvSpPr>
          <p:cNvPr id="10" name="TextBox 10"/>
          <p:cNvSpPr txBox="1"/>
          <p:nvPr/>
        </p:nvSpPr>
        <p:spPr>
          <a:xfrm>
            <a:off x="5158219" y="8073432"/>
            <a:ext cx="1145977"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ileron"/>
                <a:ea typeface="Aileron"/>
                <a:cs typeface="Aileron"/>
                <a:sym typeface="Aileron"/>
              </a:rPr>
              <a:t>Dữ liệu về </a:t>
            </a:r>
          </a:p>
        </p:txBody>
      </p:sp>
      <p:sp>
        <p:nvSpPr>
          <p:cNvPr id="11" name="TextBox 11"/>
          <p:cNvSpPr txBox="1"/>
          <p:nvPr/>
        </p:nvSpPr>
        <p:spPr>
          <a:xfrm>
            <a:off x="2763713" y="7866750"/>
            <a:ext cx="5524209" cy="493682"/>
          </a:xfrm>
          <a:prstGeom prst="rect">
            <a:avLst/>
          </a:prstGeom>
        </p:spPr>
        <p:txBody>
          <a:bodyPr lIns="0" tIns="0" rIns="0" bIns="0" rtlCol="0" anchor="t">
            <a:spAutoFit/>
          </a:bodyPr>
          <a:lstStyle/>
          <a:p>
            <a:pPr algn="ctr">
              <a:lnSpc>
                <a:spcPts val="4072"/>
              </a:lnSpc>
              <a:spcBef>
                <a:spcPct val="0"/>
              </a:spcBef>
            </a:pPr>
            <a:r>
              <a:rPr lang="en-US" sz="2909">
                <a:solidFill>
                  <a:srgbClr val="000000"/>
                </a:solidFill>
                <a:latin typeface="Aileron"/>
                <a:ea typeface="Aileron"/>
                <a:cs typeface="Aileron"/>
                <a:sym typeface="Aileron"/>
              </a:rPr>
              <a:t>Dữ liệu người Pima Indians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73430-5D25-B830-26B3-7A26730176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CD3351-257D-3E01-BE2E-27108EF9BC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518" b="-9518"/>
            </a:stretch>
          </a:blipFill>
        </p:spPr>
        <p:txBody>
          <a:bodyPr/>
          <a:lstStyle/>
          <a:p>
            <a:endParaRPr lang="en-US" dirty="0"/>
          </a:p>
        </p:txBody>
      </p:sp>
      <p:sp>
        <p:nvSpPr>
          <p:cNvPr id="3" name="Freeform 3">
            <a:extLst>
              <a:ext uri="{FF2B5EF4-FFF2-40B4-BE49-F238E27FC236}">
                <a16:creationId xmlns:a16="http://schemas.microsoft.com/office/drawing/2014/main" id="{8F9A12BC-1E3B-E54C-5A68-95D65D5DF1F8}"/>
              </a:ext>
            </a:extLst>
          </p:cNvPr>
          <p:cNvSpPr/>
          <p:nvPr/>
        </p:nvSpPr>
        <p:spPr>
          <a:xfrm>
            <a:off x="1031914"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BA967030-FBCB-B4A2-A630-C63D3F476AE1}"/>
              </a:ext>
            </a:extLst>
          </p:cNvPr>
          <p:cNvSpPr/>
          <p:nvPr/>
        </p:nvSpPr>
        <p:spPr>
          <a:xfrm>
            <a:off x="1401814"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FCD6819E-3D3B-120C-E3E7-FA6DF1453C32}"/>
              </a:ext>
            </a:extLst>
          </p:cNvPr>
          <p:cNvSpPr/>
          <p:nvPr/>
        </p:nvSpPr>
        <p:spPr>
          <a:xfrm>
            <a:off x="1771713"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120987A7-2C70-05F6-28D6-63D5198127F1}"/>
              </a:ext>
            </a:extLst>
          </p:cNvPr>
          <p:cNvSpPr txBox="1"/>
          <p:nvPr/>
        </p:nvSpPr>
        <p:spPr>
          <a:xfrm>
            <a:off x="1028700" y="1066800"/>
            <a:ext cx="8762477" cy="2051844"/>
          </a:xfrm>
          <a:prstGeom prst="rect">
            <a:avLst/>
          </a:prstGeom>
        </p:spPr>
        <p:txBody>
          <a:bodyPr lIns="0" tIns="0" rIns="0" bIns="0" rtlCol="0" anchor="t">
            <a:spAutoFit/>
          </a:bodyPr>
          <a:lstStyle/>
          <a:p>
            <a:pPr algn="l">
              <a:lnSpc>
                <a:spcPts val="8049"/>
              </a:lnSpc>
            </a:pPr>
            <a:r>
              <a:rPr lang="en-US" sz="6999" spc="272" dirty="0">
                <a:solidFill>
                  <a:srgbClr val="007076"/>
                </a:solidFill>
                <a:latin typeface="Anton"/>
                <a:ea typeface="Anton"/>
                <a:cs typeface="Anton"/>
                <a:sym typeface="Anton"/>
              </a:rPr>
              <a:t>7.1 Các </a:t>
            </a:r>
            <a:r>
              <a:rPr lang="en-US" sz="6999" spc="272" dirty="0" err="1">
                <a:solidFill>
                  <a:srgbClr val="007076"/>
                </a:solidFill>
                <a:latin typeface="Anton"/>
                <a:ea typeface="Anton"/>
                <a:cs typeface="Anton"/>
                <a:sym typeface="Anton"/>
              </a:rPr>
              <a:t>thư</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viện</a:t>
            </a:r>
            <a:r>
              <a:rPr lang="en-US" sz="6999" spc="272" dirty="0">
                <a:solidFill>
                  <a:srgbClr val="007076"/>
                </a:solidFill>
                <a:latin typeface="Anton"/>
                <a:ea typeface="Anton"/>
                <a:cs typeface="Anton"/>
                <a:sym typeface="Anton"/>
              </a:rPr>
              <a:t> python </a:t>
            </a:r>
            <a:r>
              <a:rPr lang="en-US" sz="6999" spc="272" dirty="0" err="1">
                <a:solidFill>
                  <a:srgbClr val="007076"/>
                </a:solidFill>
                <a:latin typeface="Anton"/>
                <a:ea typeface="Anton"/>
                <a:cs typeface="Anton"/>
                <a:sym typeface="Anton"/>
              </a:rPr>
              <a:t>cần</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áp</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dụng</a:t>
            </a:r>
            <a:endParaRPr lang="en-US" sz="6999" spc="272" dirty="0">
              <a:solidFill>
                <a:srgbClr val="007076"/>
              </a:solidFill>
              <a:latin typeface="Anton"/>
              <a:ea typeface="Anton"/>
              <a:cs typeface="Anton"/>
              <a:sym typeface="Anton"/>
            </a:endParaRPr>
          </a:p>
        </p:txBody>
      </p:sp>
      <p:sp>
        <p:nvSpPr>
          <p:cNvPr id="8" name="TextBox 8">
            <a:extLst>
              <a:ext uri="{FF2B5EF4-FFF2-40B4-BE49-F238E27FC236}">
                <a16:creationId xmlns:a16="http://schemas.microsoft.com/office/drawing/2014/main" id="{BE20E916-D6CF-82A0-D488-F5939E7137DD}"/>
              </a:ext>
            </a:extLst>
          </p:cNvPr>
          <p:cNvSpPr txBox="1"/>
          <p:nvPr/>
        </p:nvSpPr>
        <p:spPr>
          <a:xfrm>
            <a:off x="10477499" y="2538870"/>
            <a:ext cx="7810501" cy="12153520"/>
          </a:xfrm>
          <a:prstGeom prst="rect">
            <a:avLst/>
          </a:prstGeom>
        </p:spPr>
        <p:txBody>
          <a:bodyPr lIns="0" tIns="0" rIns="0" bIns="0" rtlCol="0" anchor="t">
            <a:spAutoFit/>
          </a:bodyPr>
          <a:lstStyle/>
          <a:p>
            <a:pPr marL="457200" indent="-457200">
              <a:lnSpc>
                <a:spcPts val="3538"/>
              </a:lnSpc>
              <a:buFont typeface="Arial" panose="020B0604020202020204" pitchFamily="34" charset="0"/>
              <a:buChar char="•"/>
            </a:pPr>
            <a:r>
              <a:rPr lang="vi-VN" sz="3200" b="1" dirty="0">
                <a:latin typeface="Times New Roman" panose="02020603050405020304" pitchFamily="18" charset="0"/>
                <a:cs typeface="Times New Roman" panose="02020603050405020304" pitchFamily="18" charset="0"/>
              </a:rPr>
              <a:t>Thư viện NumPy</a:t>
            </a:r>
            <a:r>
              <a:rPr lang="vi-VN" sz="3200" dirty="0">
                <a:latin typeface="Times New Roman" panose="02020603050405020304" pitchFamily="18" charset="0"/>
                <a:cs typeface="Times New Roman" panose="02020603050405020304" pitchFamily="18" charset="0"/>
              </a:rPr>
              <a:t>: Dùng để làm việc với mảng (array) và các phép toán số học hiệu suất cao</a:t>
            </a:r>
            <a:endParaRPr lang="en-US" sz="3200" dirty="0">
              <a:latin typeface="Times New Roman" panose="02020603050405020304" pitchFamily="18" charset="0"/>
              <a:cs typeface="Times New Roman" panose="02020603050405020304" pitchFamily="18" charset="0"/>
            </a:endParaRPr>
          </a:p>
          <a:p>
            <a:pPr marL="457200" indent="-457200">
              <a:lnSpc>
                <a:spcPts val="3538"/>
              </a:lnSpc>
              <a:buFont typeface="Arial" panose="020B0604020202020204" pitchFamily="34" charset="0"/>
              <a:buChar char="•"/>
            </a:pPr>
            <a:r>
              <a:rPr lang="vi-VN" sz="3200" b="1" dirty="0">
                <a:latin typeface="Times New Roman" panose="02020603050405020304" pitchFamily="18" charset="0"/>
                <a:cs typeface="Times New Roman" panose="02020603050405020304" pitchFamily="18" charset="0"/>
              </a:rPr>
              <a:t>Thư viện Pandas</a:t>
            </a:r>
            <a:r>
              <a:rPr lang="vi-VN" sz="3200" dirty="0">
                <a:latin typeface="Times New Roman" panose="02020603050405020304" pitchFamily="18" charset="0"/>
                <a:cs typeface="Times New Roman" panose="02020603050405020304" pitchFamily="18" charset="0"/>
              </a:rPr>
              <a:t>: Dùng để xử lý và phân tích dữ liệu dạng bảng (giống Excel)</a:t>
            </a:r>
            <a:endParaRPr lang="en-US" sz="3200" dirty="0">
              <a:latin typeface="Times New Roman" panose="02020603050405020304" pitchFamily="18" charset="0"/>
              <a:cs typeface="Times New Roman" panose="02020603050405020304" pitchFamily="18" charset="0"/>
            </a:endParaRPr>
          </a:p>
          <a:p>
            <a:pPr marL="457200" indent="-457200">
              <a:lnSpc>
                <a:spcPts val="3538"/>
              </a:lnSpc>
              <a:buFont typeface="Arial" panose="020B0604020202020204" pitchFamily="34" charset="0"/>
              <a:buChar char="•"/>
            </a:pPr>
            <a:r>
              <a:rPr lang="vi-VN" sz="3200" b="1" dirty="0">
                <a:latin typeface="Times New Roman" panose="02020603050405020304" pitchFamily="18" charset="0"/>
                <a:cs typeface="Times New Roman" panose="02020603050405020304" pitchFamily="18" charset="0"/>
              </a:rPr>
              <a:t>Thư viện SciPy</a:t>
            </a:r>
            <a:r>
              <a:rPr lang="vi-VN" sz="3200" dirty="0">
                <a:latin typeface="Times New Roman" panose="02020603050405020304" pitchFamily="18" charset="0"/>
                <a:cs typeface="Times New Roman" panose="02020603050405020304" pitchFamily="18" charset="0"/>
              </a:rPr>
              <a:t>: Cung cấp các thuật toán tối ưu, thống kê, xử lý tín hiệu</a:t>
            </a:r>
            <a:endParaRPr lang="en-US" sz="3200" dirty="0">
              <a:latin typeface="Times New Roman" panose="02020603050405020304" pitchFamily="18" charset="0"/>
              <a:cs typeface="Times New Roman" panose="02020603050405020304" pitchFamily="18" charset="0"/>
            </a:endParaRPr>
          </a:p>
          <a:p>
            <a:pPr marL="457200" indent="-457200">
              <a:lnSpc>
                <a:spcPts val="3538"/>
              </a:lnSpc>
              <a:buFont typeface="Arial" panose="020B0604020202020204" pitchFamily="34" charset="0"/>
              <a:buChar char="•"/>
            </a:pPr>
            <a:r>
              <a:rPr lang="vi-VN" sz="3200" b="1" dirty="0">
                <a:latin typeface="Times New Roman" panose="02020603050405020304" pitchFamily="18" charset="0"/>
                <a:cs typeface="Times New Roman" panose="02020603050405020304" pitchFamily="18" charset="0"/>
              </a:rPr>
              <a:t>Thư viện Matplotlib</a:t>
            </a:r>
            <a:r>
              <a:rPr lang="vi-VN" sz="3200" dirty="0">
                <a:latin typeface="Times New Roman" panose="02020603050405020304" pitchFamily="18" charset="0"/>
                <a:cs typeface="Times New Roman" panose="02020603050405020304" pitchFamily="18" charset="0"/>
              </a:rPr>
              <a:t>: Thư viện nền tảng để vẽ các loại biểu đồ (đường, cột, tròn...)</a:t>
            </a:r>
          </a:p>
          <a:p>
            <a:pPr marL="457200" indent="-457200">
              <a:lnSpc>
                <a:spcPts val="3538"/>
              </a:lnSpc>
              <a:buFont typeface="Arial" panose="020B0604020202020204" pitchFamily="34" charset="0"/>
              <a:buChar char="•"/>
            </a:pPr>
            <a:r>
              <a:rPr lang="vi-VN" sz="3200" b="1" dirty="0">
                <a:latin typeface="Times New Roman" panose="02020603050405020304" pitchFamily="18" charset="0"/>
                <a:cs typeface="Times New Roman" panose="02020603050405020304" pitchFamily="18" charset="0"/>
              </a:rPr>
              <a:t>Thư viện Seaborn</a:t>
            </a:r>
            <a:r>
              <a:rPr lang="vi-VN" sz="3200" dirty="0">
                <a:latin typeface="Times New Roman" panose="02020603050405020304" pitchFamily="18" charset="0"/>
                <a:cs typeface="Times New Roman" panose="02020603050405020304" pitchFamily="18" charset="0"/>
              </a:rPr>
              <a:t>: Xây dựng trên Matplotlib, giúp vẽ các biểu đồ thống kê</a:t>
            </a:r>
            <a:endParaRPr lang="en-US" sz="3200" dirty="0">
              <a:latin typeface="Times New Roman" panose="02020603050405020304" pitchFamily="18" charset="0"/>
              <a:cs typeface="Times New Roman" panose="02020603050405020304" pitchFamily="18" charset="0"/>
            </a:endParaRPr>
          </a:p>
          <a:p>
            <a:pPr marL="457200" indent="-457200">
              <a:lnSpc>
                <a:spcPts val="3538"/>
              </a:lnSpc>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lnSpc>
                <a:spcPts val="3538"/>
              </a:lnSpc>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Thư </a:t>
            </a:r>
            <a:r>
              <a:rPr lang="en-US" sz="3200" b="1" dirty="0" err="1">
                <a:latin typeface="Times New Roman" panose="02020603050405020304" pitchFamily="18" charset="0"/>
                <a:cs typeface="Times New Roman" panose="02020603050405020304" pitchFamily="18" charset="0"/>
              </a:rPr>
              <a:t>viện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sklearn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Tiền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xử</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lý</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dữ</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liệu</a:t>
            </a: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feature scaling, </a:t>
            </a:r>
            <a:r>
              <a:rPr lang="en-US" sz="3200" dirty="0" err="1">
                <a:latin typeface="Times New Roman" panose="02020603050405020304" pitchFamily="18" charset="0"/>
                <a:cs typeface="Times New Roman" panose="02020603050405020304" pitchFamily="18" charset="0"/>
              </a:rPr>
              <a:t>tập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huấn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luyện</a:t>
            </a:r>
            <a:r>
              <a:rPr lang="en-US" sz="3200" dirty="0">
                <a:latin typeface="Times New Roman" panose="02020603050405020304" pitchFamily="18" charset="0"/>
                <a:cs typeface="Times New Roman" panose="02020603050405020304" pitchFamily="18" charset="0"/>
              </a:rPr>
              <a:t> (train) </a:t>
            </a:r>
            <a:r>
              <a:rPr lang="en-US" sz="3200" dirty="0" err="1">
                <a:latin typeface="Times New Roman" panose="02020603050405020304" pitchFamily="18" charset="0"/>
                <a:cs typeface="Times New Roman" panose="02020603050405020304" pitchFamily="18" charset="0"/>
              </a:rPr>
              <a:t>và</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kiểm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tra</a:t>
            </a:r>
            <a:r>
              <a:rPr lang="en-US" sz="3200" dirty="0">
                <a:latin typeface="Times New Roman" panose="02020603050405020304" pitchFamily="18" charset="0"/>
                <a:cs typeface="Times New Roman" panose="02020603050405020304" pitchFamily="18" charset="0"/>
              </a:rPr>
              <a:t> (test)</a:t>
            </a:r>
          </a:p>
          <a:p>
            <a:pPr marL="457200" indent="-457200">
              <a:lnSpc>
                <a:spcPts val="3538"/>
              </a:lnSpc>
              <a:buFont typeface="Arial" panose="020B0604020202020204" pitchFamily="34" charset="0"/>
              <a:buChar char="•"/>
            </a:pPr>
            <a:endParaRPr lang="en-US" sz="3200" b="1" dirty="0">
              <a:latin typeface="Times New Roman" panose="02020603050405020304" pitchFamily="18" charset="0"/>
              <a:cs typeface="Times New Roman" panose="02020603050405020304" pitchFamily="18" charset="0"/>
            </a:endParaRPr>
          </a:p>
          <a:p>
            <a:pPr>
              <a:lnSpc>
                <a:spcPts val="3538"/>
              </a:lnSpc>
            </a:pPr>
            <a:endParaRPr lang="en-US" sz="3200" b="1" dirty="0">
              <a:latin typeface="Times New Roman" panose="02020603050405020304" pitchFamily="18" charset="0"/>
              <a:cs typeface="Times New Roman" panose="02020603050405020304" pitchFamily="18" charset="0"/>
            </a:endParaRPr>
          </a:p>
          <a:p>
            <a:pPr>
              <a:lnSpc>
                <a:spcPts val="3538"/>
              </a:lnSpc>
            </a:pPr>
            <a:endParaRPr lang="en-US" sz="3200" b="1" dirty="0"/>
          </a:p>
          <a:p>
            <a:pPr>
              <a:lnSpc>
                <a:spcPts val="3538"/>
              </a:lnSpc>
            </a:pPr>
            <a:endParaRPr lang="en-US" sz="3200" b="1" dirty="0"/>
          </a:p>
          <a:p>
            <a:pPr>
              <a:lnSpc>
                <a:spcPts val="3538"/>
              </a:lnSpc>
            </a:pPr>
            <a:endParaRPr lang="en-US" sz="3200" dirty="0"/>
          </a:p>
          <a:p>
            <a:pPr>
              <a:lnSpc>
                <a:spcPts val="3538"/>
              </a:lnSpc>
            </a:pPr>
            <a:endParaRPr lang="en-US" sz="3200" dirty="0"/>
          </a:p>
          <a:p>
            <a:pPr>
              <a:lnSpc>
                <a:spcPts val="3538"/>
              </a:lnSpc>
            </a:pPr>
            <a:endParaRPr lang="vi-VN" sz="3200" dirty="0"/>
          </a:p>
          <a:p>
            <a:pPr>
              <a:lnSpc>
                <a:spcPts val="3538"/>
              </a:lnSpc>
            </a:pPr>
            <a:endParaRPr lang="en-US" sz="3200" dirty="0"/>
          </a:p>
          <a:p>
            <a:pPr>
              <a:lnSpc>
                <a:spcPts val="3538"/>
              </a:lnSpc>
            </a:pPr>
            <a:endParaRPr lang="vi-VN" sz="3200" dirty="0"/>
          </a:p>
          <a:p>
            <a:pPr>
              <a:lnSpc>
                <a:spcPts val="3538"/>
              </a:lnSpc>
            </a:pPr>
            <a:endParaRPr lang="vi-VN" sz="3200" dirty="0"/>
          </a:p>
          <a:p>
            <a:pPr>
              <a:lnSpc>
                <a:spcPts val="3538"/>
              </a:lnSpc>
            </a:pPr>
            <a:endParaRPr lang="vi-VN" sz="3200" dirty="0"/>
          </a:p>
          <a:p>
            <a:pPr>
              <a:lnSpc>
                <a:spcPts val="3538"/>
              </a:lnSpc>
            </a:pPr>
            <a:endParaRPr lang="en-US" sz="4400" spc="-70" dirty="0">
              <a:solidFill>
                <a:srgbClr val="000000"/>
              </a:solidFill>
              <a:latin typeface="Source Sans Pro"/>
              <a:ea typeface="Source Sans Pro"/>
              <a:cs typeface="Source Sans Pro"/>
              <a:sym typeface="Source Sans Pro"/>
            </a:endParaRPr>
          </a:p>
        </p:txBody>
      </p:sp>
      <p:sp>
        <p:nvSpPr>
          <p:cNvPr id="9" name="TextBox 9">
            <a:extLst>
              <a:ext uri="{FF2B5EF4-FFF2-40B4-BE49-F238E27FC236}">
                <a16:creationId xmlns:a16="http://schemas.microsoft.com/office/drawing/2014/main" id="{4EB8A18D-7E83-3865-627E-A40AD701A8C4}"/>
              </a:ext>
            </a:extLst>
          </p:cNvPr>
          <p:cNvSpPr txBox="1"/>
          <p:nvPr/>
        </p:nvSpPr>
        <p:spPr>
          <a:xfrm>
            <a:off x="5659055" y="8073432"/>
            <a:ext cx="144304"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ileron"/>
                <a:ea typeface="Aileron"/>
                <a:cs typeface="Aileron"/>
                <a:sym typeface="Aileron"/>
              </a:rPr>
              <a:t>P</a:t>
            </a:r>
          </a:p>
        </p:txBody>
      </p:sp>
      <p:sp>
        <p:nvSpPr>
          <p:cNvPr id="10" name="TextBox 10">
            <a:extLst>
              <a:ext uri="{FF2B5EF4-FFF2-40B4-BE49-F238E27FC236}">
                <a16:creationId xmlns:a16="http://schemas.microsoft.com/office/drawing/2014/main" id="{D74335EE-5131-4419-04BD-5BEC88786698}"/>
              </a:ext>
            </a:extLst>
          </p:cNvPr>
          <p:cNvSpPr txBox="1"/>
          <p:nvPr/>
        </p:nvSpPr>
        <p:spPr>
          <a:xfrm>
            <a:off x="5158219" y="8073432"/>
            <a:ext cx="1145977"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ileron"/>
                <a:ea typeface="Aileron"/>
                <a:cs typeface="Aileron"/>
                <a:sym typeface="Aileron"/>
              </a:rPr>
              <a:t>Dữ liệu về </a:t>
            </a:r>
          </a:p>
        </p:txBody>
      </p:sp>
      <p:pic>
        <p:nvPicPr>
          <p:cNvPr id="14" name="Picture 13">
            <a:extLst>
              <a:ext uri="{FF2B5EF4-FFF2-40B4-BE49-F238E27FC236}">
                <a16:creationId xmlns:a16="http://schemas.microsoft.com/office/drawing/2014/main" id="{092E4A4D-2200-0EC2-51F0-76FDC3B53E7C}"/>
              </a:ext>
            </a:extLst>
          </p:cNvPr>
          <p:cNvPicPr>
            <a:picLocks noChangeAspect="1"/>
          </p:cNvPicPr>
          <p:nvPr/>
        </p:nvPicPr>
        <p:blipFill>
          <a:blip r:embed="rId10"/>
          <a:stretch>
            <a:fillRect/>
          </a:stretch>
        </p:blipFill>
        <p:spPr>
          <a:xfrm>
            <a:off x="821297" y="3009900"/>
            <a:ext cx="8859486" cy="5858693"/>
          </a:xfrm>
          <a:prstGeom prst="rect">
            <a:avLst/>
          </a:prstGeom>
        </p:spPr>
      </p:pic>
    </p:spTree>
    <p:extLst>
      <p:ext uri="{BB962C8B-B14F-4D97-AF65-F5344CB8AC3E}">
        <p14:creationId xmlns:p14="http://schemas.microsoft.com/office/powerpoint/2010/main" val="445797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B60A-AAB5-B900-8BAC-136728E260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2DB64C-EAFC-4C38-B226-E74FFAA9EB8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a:extLst>
              <a:ext uri="{FF2B5EF4-FFF2-40B4-BE49-F238E27FC236}">
                <a16:creationId xmlns:a16="http://schemas.microsoft.com/office/drawing/2014/main" id="{B40C9B03-A6B5-760F-1408-03EBAFC5C5BB}"/>
              </a:ext>
            </a:extLst>
          </p:cNvPr>
          <p:cNvSpPr/>
          <p:nvPr/>
        </p:nvSpPr>
        <p:spPr>
          <a:xfrm>
            <a:off x="1031914"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58CF7F3-8485-BD20-CD8D-940587137DCD}"/>
              </a:ext>
            </a:extLst>
          </p:cNvPr>
          <p:cNvSpPr/>
          <p:nvPr/>
        </p:nvSpPr>
        <p:spPr>
          <a:xfrm>
            <a:off x="1401814"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F4797B2C-6724-63DF-E0AC-C3AD6DCB3196}"/>
              </a:ext>
            </a:extLst>
          </p:cNvPr>
          <p:cNvSpPr/>
          <p:nvPr/>
        </p:nvSpPr>
        <p:spPr>
          <a:xfrm>
            <a:off x="1771713"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B00A96CB-72FF-9DA8-5A5B-872E24AF4CA0}"/>
              </a:ext>
            </a:extLst>
          </p:cNvPr>
          <p:cNvSpPr txBox="1"/>
          <p:nvPr/>
        </p:nvSpPr>
        <p:spPr>
          <a:xfrm>
            <a:off x="1028700" y="1066800"/>
            <a:ext cx="8762477" cy="1025922"/>
          </a:xfrm>
          <a:prstGeom prst="rect">
            <a:avLst/>
          </a:prstGeom>
        </p:spPr>
        <p:txBody>
          <a:bodyPr lIns="0" tIns="0" rIns="0" bIns="0" rtlCol="0" anchor="t">
            <a:spAutoFit/>
          </a:bodyPr>
          <a:lstStyle/>
          <a:p>
            <a:pPr algn="l">
              <a:lnSpc>
                <a:spcPts val="8049"/>
              </a:lnSpc>
            </a:pPr>
            <a:r>
              <a:rPr lang="en-US" sz="6999" spc="272" dirty="0">
                <a:solidFill>
                  <a:srgbClr val="007076"/>
                </a:solidFill>
                <a:latin typeface="Anton"/>
                <a:ea typeface="Anton"/>
                <a:cs typeface="Anton"/>
                <a:sym typeface="Anton"/>
              </a:rPr>
              <a:t>7.2 Chia </a:t>
            </a:r>
            <a:r>
              <a:rPr lang="en-US" sz="6999" spc="272" dirty="0" err="1">
                <a:solidFill>
                  <a:srgbClr val="007076"/>
                </a:solidFill>
                <a:latin typeface="Anton"/>
                <a:ea typeface="Anton"/>
                <a:cs typeface="Anton"/>
                <a:sym typeface="Anton"/>
              </a:rPr>
              <a:t>tập</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dữ</a:t>
            </a:r>
            <a:r>
              <a:rPr lang="en-US" sz="6999" spc="272" dirty="0">
                <a:solidFill>
                  <a:srgbClr val="007076"/>
                </a:solidFill>
                <a:latin typeface="Anton"/>
                <a:ea typeface="Anton"/>
                <a:cs typeface="Anton"/>
                <a:sym typeface="Anton"/>
              </a:rPr>
              <a:t> </a:t>
            </a:r>
            <a:r>
              <a:rPr lang="en-US" sz="6999" spc="272" dirty="0" err="1">
                <a:solidFill>
                  <a:srgbClr val="007076"/>
                </a:solidFill>
                <a:latin typeface="Anton"/>
                <a:ea typeface="Anton"/>
                <a:cs typeface="Anton"/>
                <a:sym typeface="Anton"/>
              </a:rPr>
              <a:t>liệu</a:t>
            </a:r>
            <a:endParaRPr lang="en-US" sz="6999" spc="272" dirty="0">
              <a:solidFill>
                <a:srgbClr val="007076"/>
              </a:solidFill>
              <a:latin typeface="Anton"/>
              <a:ea typeface="Anton"/>
              <a:cs typeface="Anton"/>
              <a:sym typeface="Anton"/>
            </a:endParaRPr>
          </a:p>
        </p:txBody>
      </p:sp>
      <p:sp>
        <p:nvSpPr>
          <p:cNvPr id="8" name="TextBox 8">
            <a:extLst>
              <a:ext uri="{FF2B5EF4-FFF2-40B4-BE49-F238E27FC236}">
                <a16:creationId xmlns:a16="http://schemas.microsoft.com/office/drawing/2014/main" id="{3E830A13-5AFB-E3CD-90A5-793CADE72A25}"/>
              </a:ext>
            </a:extLst>
          </p:cNvPr>
          <p:cNvSpPr txBox="1"/>
          <p:nvPr/>
        </p:nvSpPr>
        <p:spPr>
          <a:xfrm>
            <a:off x="10477499" y="2538870"/>
            <a:ext cx="7810501" cy="1900841"/>
          </a:xfrm>
          <a:prstGeom prst="rect">
            <a:avLst/>
          </a:prstGeom>
        </p:spPr>
        <p:txBody>
          <a:bodyPr lIns="0" tIns="0" rIns="0" bIns="0" rtlCol="0" anchor="t">
            <a:spAutoFit/>
          </a:bodyPr>
          <a:lstStyle/>
          <a:p>
            <a:r>
              <a:rPr lang="en-US" sz="2400" b="1" dirty="0">
                <a:latin typeface="Times New Roman" panose="02020603050405020304" pitchFamily="18" charset="0"/>
                <a:cs typeface="Times New Roman" panose="02020603050405020304" pitchFamily="18" charset="0"/>
              </a:rPr>
              <a:t>Chia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theo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hình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vi-VN" sz="2400" b="1" dirty="0">
                <a:latin typeface="Times New Roman" panose="02020603050405020304" pitchFamily="18" charset="0"/>
                <a:cs typeface="Times New Roman" panose="02020603050405020304" pitchFamily="18" charset="0"/>
              </a:rPr>
              <a:t>Dữ liệu ban đầu</a:t>
            </a:r>
            <a:r>
              <a:rPr lang="vi-VN" sz="2400" dirty="0">
                <a:latin typeface="Times New Roman" panose="02020603050405020304" pitchFamily="18" charset="0"/>
                <a:cs typeface="Times New Roman" panose="02020603050405020304" pitchFamily="18" charset="0"/>
              </a:rPr>
              <a:t>: chia 30% dữ liệu dùng để Test, 70% dùng để train</a:t>
            </a:r>
          </a:p>
          <a:p>
            <a:pPr marL="342900" indent="-342900">
              <a:buFont typeface="Arial" panose="020B0604020202020204" pitchFamily="34" charset="0"/>
              <a:buChar char="•"/>
            </a:pPr>
            <a:r>
              <a:rPr lang="vi-VN" sz="2400" b="1" dirty="0">
                <a:latin typeface="Times New Roman" panose="02020603050405020304" pitchFamily="18" charset="0"/>
                <a:cs typeface="Times New Roman" panose="02020603050405020304" pitchFamily="18" charset="0"/>
              </a:rPr>
              <a:t>Dữ liệu train</a:t>
            </a:r>
            <a:r>
              <a:rPr lang="vi-VN" sz="2400" dirty="0">
                <a:latin typeface="Times New Roman" panose="02020603050405020304" pitchFamily="18" charset="0"/>
                <a:cs typeface="Times New Roman" panose="02020603050405020304" pitchFamily="18" charset="0"/>
              </a:rPr>
              <a:t>: chia chiến lược K-Fold với k = 5**</a:t>
            </a:r>
          </a:p>
          <a:p>
            <a:pPr algn="l">
              <a:lnSpc>
                <a:spcPts val="3538"/>
              </a:lnSpc>
            </a:pPr>
            <a:endParaRPr lang="en-US" sz="2599" spc="-70" dirty="0">
              <a:solidFill>
                <a:srgbClr val="000000"/>
              </a:solidFill>
              <a:latin typeface="Source Sans Pro"/>
              <a:ea typeface="Source Sans Pro"/>
              <a:cs typeface="Source Sans Pro"/>
              <a:sym typeface="Source Sans Pro"/>
            </a:endParaRPr>
          </a:p>
        </p:txBody>
      </p:sp>
      <p:sp>
        <p:nvSpPr>
          <p:cNvPr id="9" name="TextBox 9">
            <a:extLst>
              <a:ext uri="{FF2B5EF4-FFF2-40B4-BE49-F238E27FC236}">
                <a16:creationId xmlns:a16="http://schemas.microsoft.com/office/drawing/2014/main" id="{182A7DC6-BAB8-9332-74B1-5A22F5169928}"/>
              </a:ext>
            </a:extLst>
          </p:cNvPr>
          <p:cNvSpPr txBox="1"/>
          <p:nvPr/>
        </p:nvSpPr>
        <p:spPr>
          <a:xfrm>
            <a:off x="5659055" y="8073432"/>
            <a:ext cx="144304"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ileron"/>
                <a:ea typeface="Aileron"/>
                <a:cs typeface="Aileron"/>
                <a:sym typeface="Aileron"/>
              </a:rPr>
              <a:t>P</a:t>
            </a:r>
          </a:p>
        </p:txBody>
      </p:sp>
      <p:sp>
        <p:nvSpPr>
          <p:cNvPr id="10" name="TextBox 10">
            <a:extLst>
              <a:ext uri="{FF2B5EF4-FFF2-40B4-BE49-F238E27FC236}">
                <a16:creationId xmlns:a16="http://schemas.microsoft.com/office/drawing/2014/main" id="{C3497065-AD62-F785-BC20-BF8830BB995B}"/>
              </a:ext>
            </a:extLst>
          </p:cNvPr>
          <p:cNvSpPr txBox="1"/>
          <p:nvPr/>
        </p:nvSpPr>
        <p:spPr>
          <a:xfrm>
            <a:off x="5158219" y="8073432"/>
            <a:ext cx="1145977"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ileron"/>
                <a:ea typeface="Aileron"/>
                <a:cs typeface="Aileron"/>
                <a:sym typeface="Aileron"/>
              </a:rPr>
              <a:t>Dữ liệu về </a:t>
            </a:r>
          </a:p>
        </p:txBody>
      </p:sp>
      <p:sp>
        <p:nvSpPr>
          <p:cNvPr id="11" name="TextBox 11">
            <a:extLst>
              <a:ext uri="{FF2B5EF4-FFF2-40B4-BE49-F238E27FC236}">
                <a16:creationId xmlns:a16="http://schemas.microsoft.com/office/drawing/2014/main" id="{DA99CE27-CDA2-6D63-1D67-48507F627C51}"/>
              </a:ext>
            </a:extLst>
          </p:cNvPr>
          <p:cNvSpPr txBox="1"/>
          <p:nvPr/>
        </p:nvSpPr>
        <p:spPr>
          <a:xfrm>
            <a:off x="2763713" y="7866750"/>
            <a:ext cx="5524209" cy="1005916"/>
          </a:xfrm>
          <a:prstGeom prst="rect">
            <a:avLst/>
          </a:prstGeom>
        </p:spPr>
        <p:txBody>
          <a:bodyPr lIns="0" tIns="0" rIns="0" bIns="0" rtlCol="0" anchor="t">
            <a:spAutoFit/>
          </a:bodyPr>
          <a:lstStyle/>
          <a:p>
            <a:pPr algn="ctr">
              <a:lnSpc>
                <a:spcPts val="4072"/>
              </a:lnSpc>
              <a:spcBef>
                <a:spcPct val="0"/>
              </a:spcBef>
            </a:pPr>
            <a:r>
              <a:rPr lang="en-US" sz="2909" dirty="0" err="1">
                <a:solidFill>
                  <a:srgbClr val="000000"/>
                </a:solidFill>
                <a:latin typeface="Aileron"/>
                <a:ea typeface="Aileron"/>
                <a:cs typeface="Aileron"/>
                <a:sym typeface="Aileron"/>
              </a:rPr>
              <a:t>Dữ</a:t>
            </a:r>
            <a:r>
              <a:rPr lang="en-US" sz="2909" dirty="0">
                <a:solidFill>
                  <a:srgbClr val="000000"/>
                </a:solidFill>
                <a:latin typeface="Aileron"/>
                <a:ea typeface="Aileron"/>
                <a:cs typeface="Aileron"/>
                <a:sym typeface="Aileron"/>
              </a:rPr>
              <a:t> </a:t>
            </a:r>
            <a:r>
              <a:rPr lang="en-US" sz="2909" dirty="0" err="1">
                <a:solidFill>
                  <a:srgbClr val="000000"/>
                </a:solidFill>
                <a:latin typeface="Aileron"/>
                <a:ea typeface="Aileron"/>
                <a:cs typeface="Aileron"/>
                <a:sym typeface="Aileron"/>
              </a:rPr>
              <a:t>liệu</a:t>
            </a:r>
            <a:r>
              <a:rPr lang="en-US" sz="2909" dirty="0">
                <a:solidFill>
                  <a:srgbClr val="000000"/>
                </a:solidFill>
                <a:latin typeface="Aileron"/>
                <a:ea typeface="Aileron"/>
                <a:cs typeface="Aileron"/>
                <a:sym typeface="Aileron"/>
              </a:rPr>
              <a:t> </a:t>
            </a:r>
            <a:r>
              <a:rPr lang="en-US" sz="2909" dirty="0" err="1">
                <a:solidFill>
                  <a:srgbClr val="000000"/>
                </a:solidFill>
                <a:latin typeface="Aileron"/>
                <a:ea typeface="Aileron"/>
                <a:cs typeface="Aileron"/>
                <a:sym typeface="Aileron"/>
              </a:rPr>
              <a:t>tập</a:t>
            </a:r>
            <a:r>
              <a:rPr lang="en-US" sz="2909" dirty="0">
                <a:solidFill>
                  <a:srgbClr val="000000"/>
                </a:solidFill>
                <a:latin typeface="Aileron"/>
                <a:ea typeface="Aileron"/>
                <a:cs typeface="Aileron"/>
                <a:sym typeface="Aileron"/>
              </a:rPr>
              <a:t> train Pima Indians(70%)</a:t>
            </a:r>
          </a:p>
        </p:txBody>
      </p:sp>
      <p:pic>
        <p:nvPicPr>
          <p:cNvPr id="13" name="Picture 12" descr="A screenshot of a computer&#10;&#10;AI-generated content may be incorrect.">
            <a:extLst>
              <a:ext uri="{FF2B5EF4-FFF2-40B4-BE49-F238E27FC236}">
                <a16:creationId xmlns:a16="http://schemas.microsoft.com/office/drawing/2014/main" id="{240C49E1-6D4D-FEB7-0A38-42B0FDB2AD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514" y="2450495"/>
            <a:ext cx="10126488" cy="5058481"/>
          </a:xfrm>
          <a:prstGeom prst="rect">
            <a:avLst/>
          </a:prstGeom>
        </p:spPr>
      </p:pic>
    </p:spTree>
    <p:extLst>
      <p:ext uri="{BB962C8B-B14F-4D97-AF65-F5344CB8AC3E}">
        <p14:creationId xmlns:p14="http://schemas.microsoft.com/office/powerpoint/2010/main" val="3780945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10C89-E654-99CD-043A-84B1035BF5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442DDEB-5325-F037-1FFB-A136F44B93A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a:extLst>
              <a:ext uri="{FF2B5EF4-FFF2-40B4-BE49-F238E27FC236}">
                <a16:creationId xmlns:a16="http://schemas.microsoft.com/office/drawing/2014/main" id="{E478C7C1-1BFC-B6DA-7093-4D8A968E8E38}"/>
              </a:ext>
            </a:extLst>
          </p:cNvPr>
          <p:cNvSpPr/>
          <p:nvPr/>
        </p:nvSpPr>
        <p:spPr>
          <a:xfrm>
            <a:off x="1031914"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9BE0EC10-4400-5EEC-DFCA-A1A3EEEF668E}"/>
              </a:ext>
            </a:extLst>
          </p:cNvPr>
          <p:cNvSpPr/>
          <p:nvPr/>
        </p:nvSpPr>
        <p:spPr>
          <a:xfrm>
            <a:off x="1401814"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D5A9E7A1-B1CE-87BF-59B2-2B631012EF23}"/>
              </a:ext>
            </a:extLst>
          </p:cNvPr>
          <p:cNvSpPr/>
          <p:nvPr/>
        </p:nvSpPr>
        <p:spPr>
          <a:xfrm>
            <a:off x="1771713"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9FD1504A-730D-4876-5CF9-3D55C1F50B69}"/>
              </a:ext>
            </a:extLst>
          </p:cNvPr>
          <p:cNvSpPr txBox="1"/>
          <p:nvPr/>
        </p:nvSpPr>
        <p:spPr>
          <a:xfrm>
            <a:off x="10477499" y="2538870"/>
            <a:ext cx="7810501" cy="1900841"/>
          </a:xfrm>
          <a:prstGeom prst="rect">
            <a:avLst/>
          </a:prstGeom>
        </p:spPr>
        <p:txBody>
          <a:bodyPr lIns="0" tIns="0" rIns="0" bIns="0" rtlCol="0" anchor="t">
            <a:spAutoFit/>
          </a:bodyPr>
          <a:lstStyle/>
          <a:p>
            <a:r>
              <a:rPr lang="en-US" sz="2400" b="1" dirty="0">
                <a:latin typeface="Times New Roman" panose="02020603050405020304" pitchFamily="18" charset="0"/>
                <a:cs typeface="Times New Roman" panose="02020603050405020304" pitchFamily="18" charset="0"/>
              </a:rPr>
              <a:t>Chia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theo</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hình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thức</a:t>
            </a:r>
            <a:r>
              <a:rPr lang="en-US" sz="2400" b="1"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vi-VN" sz="2400" b="1" dirty="0">
                <a:latin typeface="Times New Roman" panose="02020603050405020304" pitchFamily="18" charset="0"/>
                <a:cs typeface="Times New Roman" panose="02020603050405020304" pitchFamily="18" charset="0"/>
              </a:rPr>
              <a:t>Dữ liệu ban đầu</a:t>
            </a:r>
            <a:r>
              <a:rPr lang="vi-VN" sz="2400" dirty="0">
                <a:latin typeface="Times New Roman" panose="02020603050405020304" pitchFamily="18" charset="0"/>
                <a:cs typeface="Times New Roman" panose="02020603050405020304" pitchFamily="18" charset="0"/>
              </a:rPr>
              <a:t>: chia 30% dữ liệu dùng để Test, 70% dùng để train</a:t>
            </a:r>
          </a:p>
          <a:p>
            <a:pPr marL="342900" indent="-342900">
              <a:buFont typeface="Arial" panose="020B0604020202020204" pitchFamily="34" charset="0"/>
              <a:buChar char="•"/>
            </a:pPr>
            <a:r>
              <a:rPr lang="vi-VN" sz="2400" b="1" dirty="0">
                <a:latin typeface="Times New Roman" panose="02020603050405020304" pitchFamily="18" charset="0"/>
                <a:cs typeface="Times New Roman" panose="02020603050405020304" pitchFamily="18" charset="0"/>
              </a:rPr>
              <a:t>Dữ liệu train</a:t>
            </a:r>
            <a:r>
              <a:rPr lang="vi-VN" sz="2400" dirty="0">
                <a:latin typeface="Times New Roman" panose="02020603050405020304" pitchFamily="18" charset="0"/>
                <a:cs typeface="Times New Roman" panose="02020603050405020304" pitchFamily="18" charset="0"/>
              </a:rPr>
              <a:t>: chia chiến lược K-Fold với k = 5**</a:t>
            </a:r>
          </a:p>
          <a:p>
            <a:pPr algn="l">
              <a:lnSpc>
                <a:spcPts val="3538"/>
              </a:lnSpc>
            </a:pPr>
            <a:endParaRPr lang="en-US" sz="2599" spc="-70" dirty="0">
              <a:solidFill>
                <a:srgbClr val="000000"/>
              </a:solidFill>
              <a:latin typeface="Source Sans Pro"/>
              <a:ea typeface="Source Sans Pro"/>
              <a:cs typeface="Source Sans Pro"/>
              <a:sym typeface="Source Sans Pro"/>
            </a:endParaRPr>
          </a:p>
        </p:txBody>
      </p:sp>
      <p:sp>
        <p:nvSpPr>
          <p:cNvPr id="9" name="TextBox 9">
            <a:extLst>
              <a:ext uri="{FF2B5EF4-FFF2-40B4-BE49-F238E27FC236}">
                <a16:creationId xmlns:a16="http://schemas.microsoft.com/office/drawing/2014/main" id="{4C00B76E-9EE9-16E2-2310-1DAD2562E433}"/>
              </a:ext>
            </a:extLst>
          </p:cNvPr>
          <p:cNvSpPr txBox="1"/>
          <p:nvPr/>
        </p:nvSpPr>
        <p:spPr>
          <a:xfrm>
            <a:off x="5659055" y="8073432"/>
            <a:ext cx="144304"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ileron"/>
                <a:ea typeface="Aileron"/>
                <a:cs typeface="Aileron"/>
                <a:sym typeface="Aileron"/>
              </a:rPr>
              <a:t>P</a:t>
            </a:r>
          </a:p>
        </p:txBody>
      </p:sp>
      <p:sp>
        <p:nvSpPr>
          <p:cNvPr id="10" name="TextBox 10">
            <a:extLst>
              <a:ext uri="{FF2B5EF4-FFF2-40B4-BE49-F238E27FC236}">
                <a16:creationId xmlns:a16="http://schemas.microsoft.com/office/drawing/2014/main" id="{C9288992-30E6-D82D-8214-9DC2FAEE9B4A}"/>
              </a:ext>
            </a:extLst>
          </p:cNvPr>
          <p:cNvSpPr txBox="1"/>
          <p:nvPr/>
        </p:nvSpPr>
        <p:spPr>
          <a:xfrm>
            <a:off x="5158219" y="8073432"/>
            <a:ext cx="1145977"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Aileron"/>
                <a:ea typeface="Aileron"/>
                <a:cs typeface="Aileron"/>
                <a:sym typeface="Aileron"/>
              </a:rPr>
              <a:t>Dữ liệu về </a:t>
            </a:r>
          </a:p>
        </p:txBody>
      </p:sp>
      <p:sp>
        <p:nvSpPr>
          <p:cNvPr id="11" name="TextBox 11">
            <a:extLst>
              <a:ext uri="{FF2B5EF4-FFF2-40B4-BE49-F238E27FC236}">
                <a16:creationId xmlns:a16="http://schemas.microsoft.com/office/drawing/2014/main" id="{15129114-8744-1AF0-19DD-BF56AD9E25AE}"/>
              </a:ext>
            </a:extLst>
          </p:cNvPr>
          <p:cNvSpPr txBox="1"/>
          <p:nvPr/>
        </p:nvSpPr>
        <p:spPr>
          <a:xfrm>
            <a:off x="2286000" y="7773330"/>
            <a:ext cx="5524209" cy="1005916"/>
          </a:xfrm>
          <a:prstGeom prst="rect">
            <a:avLst/>
          </a:prstGeom>
        </p:spPr>
        <p:txBody>
          <a:bodyPr lIns="0" tIns="0" rIns="0" bIns="0" rtlCol="0" anchor="t">
            <a:spAutoFit/>
          </a:bodyPr>
          <a:lstStyle/>
          <a:p>
            <a:pPr algn="ctr">
              <a:lnSpc>
                <a:spcPts val="4072"/>
              </a:lnSpc>
              <a:spcBef>
                <a:spcPct val="0"/>
              </a:spcBef>
            </a:pPr>
            <a:r>
              <a:rPr lang="en-US" sz="2909" dirty="0" err="1">
                <a:solidFill>
                  <a:srgbClr val="000000"/>
                </a:solidFill>
                <a:latin typeface="Aileron"/>
                <a:ea typeface="Aileron"/>
                <a:cs typeface="Aileron"/>
                <a:sym typeface="Aileron"/>
              </a:rPr>
              <a:t>Dữ</a:t>
            </a:r>
            <a:r>
              <a:rPr lang="en-US" sz="2909" dirty="0">
                <a:solidFill>
                  <a:srgbClr val="000000"/>
                </a:solidFill>
                <a:latin typeface="Aileron"/>
                <a:ea typeface="Aileron"/>
                <a:cs typeface="Aileron"/>
                <a:sym typeface="Aileron"/>
              </a:rPr>
              <a:t> </a:t>
            </a:r>
            <a:r>
              <a:rPr lang="en-US" sz="2909" dirty="0" err="1">
                <a:solidFill>
                  <a:srgbClr val="000000"/>
                </a:solidFill>
                <a:latin typeface="Aileron"/>
                <a:ea typeface="Aileron"/>
                <a:cs typeface="Aileron"/>
                <a:sym typeface="Aileron"/>
              </a:rPr>
              <a:t>liệu</a:t>
            </a:r>
            <a:r>
              <a:rPr lang="en-US" sz="2909" dirty="0">
                <a:solidFill>
                  <a:srgbClr val="000000"/>
                </a:solidFill>
                <a:latin typeface="Aileron"/>
                <a:ea typeface="Aileron"/>
                <a:cs typeface="Aileron"/>
                <a:sym typeface="Aileron"/>
              </a:rPr>
              <a:t> </a:t>
            </a:r>
            <a:r>
              <a:rPr lang="en-US" sz="2909" dirty="0" err="1">
                <a:solidFill>
                  <a:srgbClr val="000000"/>
                </a:solidFill>
                <a:latin typeface="Aileron"/>
                <a:ea typeface="Aileron"/>
                <a:cs typeface="Aileron"/>
                <a:sym typeface="Aileron"/>
              </a:rPr>
              <a:t>tập</a:t>
            </a:r>
            <a:r>
              <a:rPr lang="en-US" sz="2909" dirty="0">
                <a:solidFill>
                  <a:srgbClr val="000000"/>
                </a:solidFill>
                <a:latin typeface="Aileron"/>
                <a:ea typeface="Aileron"/>
                <a:cs typeface="Aileron"/>
                <a:sym typeface="Aileron"/>
              </a:rPr>
              <a:t> test Pima Indians(30%)</a:t>
            </a:r>
          </a:p>
        </p:txBody>
      </p:sp>
      <p:pic>
        <p:nvPicPr>
          <p:cNvPr id="12" name="Picture 11">
            <a:extLst>
              <a:ext uri="{FF2B5EF4-FFF2-40B4-BE49-F238E27FC236}">
                <a16:creationId xmlns:a16="http://schemas.microsoft.com/office/drawing/2014/main" id="{1DC835CB-CE0F-57CE-5DF7-14F154273271}"/>
              </a:ext>
            </a:extLst>
          </p:cNvPr>
          <p:cNvPicPr>
            <a:picLocks noChangeAspect="1"/>
          </p:cNvPicPr>
          <p:nvPr/>
        </p:nvPicPr>
        <p:blipFill>
          <a:blip r:embed="rId9"/>
          <a:stretch>
            <a:fillRect/>
          </a:stretch>
        </p:blipFill>
        <p:spPr>
          <a:xfrm>
            <a:off x="169508" y="2340853"/>
            <a:ext cx="10212225" cy="5058481"/>
          </a:xfrm>
          <a:prstGeom prst="rect">
            <a:avLst/>
          </a:prstGeom>
        </p:spPr>
      </p:pic>
    </p:spTree>
    <p:extLst>
      <p:ext uri="{BB962C8B-B14F-4D97-AF65-F5344CB8AC3E}">
        <p14:creationId xmlns:p14="http://schemas.microsoft.com/office/powerpoint/2010/main" val="2129398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p:cNvSpPr/>
          <p:nvPr/>
        </p:nvSpPr>
        <p:spPr>
          <a:xfrm>
            <a:off x="1031914"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01814"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71713"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3004442" y="1181100"/>
            <a:ext cx="12323790" cy="3190213"/>
          </a:xfrm>
          <a:custGeom>
            <a:avLst/>
            <a:gdLst/>
            <a:ahLst/>
            <a:cxnLst/>
            <a:rect l="l" t="t" r="r" b="b"/>
            <a:pathLst>
              <a:path w="12323790" h="3190213">
                <a:moveTo>
                  <a:pt x="0" y="0"/>
                </a:moveTo>
                <a:lnTo>
                  <a:pt x="12323790" y="0"/>
                </a:lnTo>
                <a:lnTo>
                  <a:pt x="12323790" y="3190213"/>
                </a:lnTo>
                <a:lnTo>
                  <a:pt x="0" y="3190213"/>
                </a:lnTo>
                <a:lnTo>
                  <a:pt x="0" y="0"/>
                </a:lnTo>
                <a:close/>
              </a:path>
            </a:pathLst>
          </a:custGeom>
          <a:blipFill>
            <a:blip r:embed="rId9"/>
            <a:stretch>
              <a:fillRect t="-1403"/>
            </a:stretch>
          </a:blipFill>
        </p:spPr>
        <p:txBody>
          <a:bodyPr/>
          <a:lstStyle/>
          <a:p>
            <a:endParaRPr lang="en-US"/>
          </a:p>
        </p:txBody>
      </p:sp>
      <p:sp>
        <p:nvSpPr>
          <p:cNvPr id="7" name="TextBox 7"/>
          <p:cNvSpPr txBox="1"/>
          <p:nvPr/>
        </p:nvSpPr>
        <p:spPr>
          <a:xfrm>
            <a:off x="1913801" y="5144333"/>
            <a:ext cx="14505072" cy="3058981"/>
          </a:xfrm>
          <a:prstGeom prst="rect">
            <a:avLst/>
          </a:prstGeom>
        </p:spPr>
        <p:txBody>
          <a:bodyPr lIns="0" tIns="0" rIns="0" bIns="0" rtlCol="0" anchor="t">
            <a:spAutoFit/>
          </a:bodyPr>
          <a:lstStyle/>
          <a:p>
            <a:pPr marL="598206" lvl="1" indent="-299103" algn="l">
              <a:lnSpc>
                <a:spcPts val="3463"/>
              </a:lnSpc>
              <a:buFont typeface="Arial"/>
              <a:buChar char="•"/>
            </a:pPr>
            <a:r>
              <a:rPr lang="en-US" sz="2770" b="1" spc="-74">
                <a:solidFill>
                  <a:srgbClr val="000000"/>
                </a:solidFill>
                <a:latin typeface="Source Sans Pro Bold"/>
                <a:ea typeface="Source Sans Pro Bold"/>
                <a:cs typeface="Source Sans Pro Bold"/>
                <a:sym typeface="Source Sans Pro Bold"/>
              </a:rPr>
              <a:t>Glucose – Outcome (0.466):</a:t>
            </a:r>
            <a:r>
              <a:rPr lang="en-US" sz="2770" spc="-74">
                <a:solidFill>
                  <a:srgbClr val="000000"/>
                </a:solidFill>
                <a:latin typeface="Source Sans Pro"/>
                <a:ea typeface="Source Sans Pro"/>
                <a:cs typeface="Source Sans Pro"/>
                <a:sym typeface="Source Sans Pro"/>
              </a:rPr>
              <a:t> tương quan dương khá mạnh, cho thấy chỉ số đường huyết cao thường liên quan đến nguy cơ tiểu đường.</a:t>
            </a:r>
          </a:p>
          <a:p>
            <a:pPr marL="598206" lvl="1" indent="-299103" algn="l">
              <a:lnSpc>
                <a:spcPts val="3463"/>
              </a:lnSpc>
              <a:buFont typeface="Arial"/>
              <a:buChar char="•"/>
            </a:pPr>
            <a:r>
              <a:rPr lang="en-US" sz="2770" b="1" spc="-74">
                <a:solidFill>
                  <a:srgbClr val="000000"/>
                </a:solidFill>
                <a:latin typeface="Source Sans Pro Bold"/>
                <a:ea typeface="Source Sans Pro Bold"/>
                <a:cs typeface="Source Sans Pro Bold"/>
                <a:sym typeface="Source Sans Pro Bold"/>
              </a:rPr>
              <a:t>BMI – Outcome (0.19):</a:t>
            </a:r>
            <a:r>
              <a:rPr lang="en-US" sz="2770" spc="-74">
                <a:solidFill>
                  <a:srgbClr val="000000"/>
                </a:solidFill>
                <a:latin typeface="Source Sans Pro"/>
                <a:ea typeface="Source Sans Pro"/>
                <a:cs typeface="Source Sans Pro"/>
                <a:sym typeface="Source Sans Pro"/>
              </a:rPr>
              <a:t> tương quan dương vừa phải, chỉ số BMI cao có thể là yếu tố nguy cơ.</a:t>
            </a:r>
          </a:p>
          <a:p>
            <a:pPr marL="598206" lvl="1" indent="-299103" algn="l">
              <a:lnSpc>
                <a:spcPts val="3463"/>
              </a:lnSpc>
              <a:buFont typeface="Arial"/>
              <a:buChar char="•"/>
            </a:pPr>
            <a:r>
              <a:rPr lang="en-US" sz="2770" b="1" spc="-74">
                <a:solidFill>
                  <a:srgbClr val="000000"/>
                </a:solidFill>
                <a:latin typeface="Source Sans Pro Bold"/>
                <a:ea typeface="Source Sans Pro Bold"/>
                <a:cs typeface="Source Sans Pro Bold"/>
                <a:sym typeface="Source Sans Pro Bold"/>
              </a:rPr>
              <a:t>Age – Pregnancies (0.544): </a:t>
            </a:r>
            <a:r>
              <a:rPr lang="en-US" sz="2770" spc="-74">
                <a:solidFill>
                  <a:srgbClr val="000000"/>
                </a:solidFill>
                <a:latin typeface="Source Sans Pro"/>
                <a:ea typeface="Source Sans Pro"/>
                <a:cs typeface="Source Sans Pro"/>
                <a:sym typeface="Source Sans Pro"/>
              </a:rPr>
              <a:t>tương quan mạnh, người lớn tuổi thường có nhiều lần mang thai hơn.</a:t>
            </a:r>
          </a:p>
          <a:p>
            <a:pPr marL="598206" lvl="1" indent="-299103" algn="l">
              <a:lnSpc>
                <a:spcPts val="3463"/>
              </a:lnSpc>
              <a:buFont typeface="Arial"/>
              <a:buChar char="•"/>
            </a:pPr>
            <a:r>
              <a:rPr lang="en-US" sz="2770" b="1" spc="-74">
                <a:solidFill>
                  <a:srgbClr val="000000"/>
                </a:solidFill>
                <a:latin typeface="Source Sans Pro Bold"/>
                <a:ea typeface="Source Sans Pro Bold"/>
                <a:cs typeface="Source Sans Pro Bold"/>
                <a:sym typeface="Source Sans Pro Bold"/>
              </a:rPr>
              <a:t>SkinThickness – BMI (0.392):</a:t>
            </a:r>
            <a:r>
              <a:rPr lang="en-US" sz="2770" spc="-74">
                <a:solidFill>
                  <a:srgbClr val="000000"/>
                </a:solidFill>
                <a:latin typeface="Source Sans Pro"/>
                <a:ea typeface="Source Sans Pro"/>
                <a:cs typeface="Source Sans Pro"/>
                <a:sym typeface="Source Sans Pro"/>
              </a:rPr>
              <a:t> tương quan dương vừa phải, da dày hơn thường đi kèm với BMI cao.</a:t>
            </a:r>
          </a:p>
          <a:p>
            <a:pPr algn="l">
              <a:lnSpc>
                <a:spcPts val="3463"/>
              </a:lnSpc>
            </a:pPr>
            <a:r>
              <a:rPr lang="en-US" sz="2770" b="1" spc="-74">
                <a:solidFill>
                  <a:srgbClr val="000000"/>
                </a:solidFill>
                <a:latin typeface="Source Sans Pro Bold"/>
                <a:ea typeface="Source Sans Pro Bold"/>
                <a:cs typeface="Source Sans Pro Bold"/>
                <a:sym typeface="Source Sans Pro Bold"/>
              </a:rPr>
              <a:t>Nhìn chung, Glucose, BMI và Age là những biến quan trọng có thể ảnh hưởng đến khả năng dự báo tiểu đường.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p:cNvSpPr/>
          <p:nvPr/>
        </p:nvSpPr>
        <p:spPr>
          <a:xfrm>
            <a:off x="1031914"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01814"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71713"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031914" y="1732699"/>
            <a:ext cx="8534862" cy="6821602"/>
          </a:xfrm>
          <a:custGeom>
            <a:avLst/>
            <a:gdLst/>
            <a:ahLst/>
            <a:cxnLst/>
            <a:rect l="l" t="t" r="r" b="b"/>
            <a:pathLst>
              <a:path w="8534862" h="6821602">
                <a:moveTo>
                  <a:pt x="0" y="0"/>
                </a:moveTo>
                <a:lnTo>
                  <a:pt x="8534862" y="0"/>
                </a:lnTo>
                <a:lnTo>
                  <a:pt x="8534862" y="6821602"/>
                </a:lnTo>
                <a:lnTo>
                  <a:pt x="0" y="6821602"/>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1028700" y="1047750"/>
            <a:ext cx="15384541" cy="934720"/>
          </a:xfrm>
          <a:prstGeom prst="rect">
            <a:avLst/>
          </a:prstGeom>
        </p:spPr>
        <p:txBody>
          <a:bodyPr lIns="0" tIns="0" rIns="0" bIns="0" rtlCol="0" anchor="t">
            <a:spAutoFit/>
          </a:bodyPr>
          <a:lstStyle/>
          <a:p>
            <a:pPr algn="l">
              <a:lnSpc>
                <a:spcPts val="3679"/>
              </a:lnSpc>
            </a:pPr>
            <a:r>
              <a:rPr lang="en-US" sz="3199" spc="124">
                <a:solidFill>
                  <a:srgbClr val="000000"/>
                </a:solidFill>
                <a:latin typeface="Source Sans Pro"/>
                <a:ea typeface="Source Sans Pro"/>
                <a:cs typeface="Source Sans Pro"/>
                <a:sym typeface="Source Sans Pro"/>
              </a:rPr>
              <a:t>Graphical EDA: kiểm tra sự phân bố của biến Age bằng Pandas</a:t>
            </a:r>
          </a:p>
          <a:p>
            <a:pPr algn="l">
              <a:lnSpc>
                <a:spcPts val="3679"/>
              </a:lnSpc>
            </a:pPr>
            <a:endParaRPr lang="en-US" sz="3199" spc="124">
              <a:solidFill>
                <a:srgbClr val="000000"/>
              </a:solidFill>
              <a:latin typeface="Source Sans Pro"/>
              <a:ea typeface="Source Sans Pro"/>
              <a:cs typeface="Source Sans Pro"/>
              <a:sym typeface="Source Sans Pro"/>
            </a:endParaRPr>
          </a:p>
        </p:txBody>
      </p:sp>
      <p:sp>
        <p:nvSpPr>
          <p:cNvPr id="8" name="TextBox 8"/>
          <p:cNvSpPr txBox="1"/>
          <p:nvPr/>
        </p:nvSpPr>
        <p:spPr>
          <a:xfrm>
            <a:off x="9566776" y="3805657"/>
            <a:ext cx="7692524" cy="2950666"/>
          </a:xfrm>
          <a:prstGeom prst="rect">
            <a:avLst/>
          </a:prstGeom>
        </p:spPr>
        <p:txBody>
          <a:bodyPr lIns="0" tIns="0" rIns="0" bIns="0" rtlCol="0" anchor="t">
            <a:spAutoFit/>
          </a:bodyPr>
          <a:lstStyle/>
          <a:p>
            <a:pPr marL="672283" lvl="1" indent="-336142" algn="l">
              <a:lnSpc>
                <a:spcPts val="3892"/>
              </a:lnSpc>
              <a:buFont typeface="Arial"/>
              <a:buChar char="•"/>
            </a:pPr>
            <a:r>
              <a:rPr lang="en-US" sz="3113" spc="-84">
                <a:solidFill>
                  <a:srgbClr val="000000"/>
                </a:solidFill>
                <a:latin typeface="Source Sans Pro"/>
                <a:ea typeface="Source Sans Pro"/>
                <a:cs typeface="Source Sans Pro"/>
                <a:sym typeface="Source Sans Pro"/>
              </a:rPr>
              <a:t>Phân bố độ tuổi không cân bằng, đa số bệnh nhân từ 21–40 tuổi.</a:t>
            </a:r>
          </a:p>
          <a:p>
            <a:pPr marL="672283" lvl="1" indent="-336142" algn="l">
              <a:lnSpc>
                <a:spcPts val="3892"/>
              </a:lnSpc>
              <a:buFont typeface="Arial"/>
              <a:buChar char="•"/>
            </a:pPr>
            <a:r>
              <a:rPr lang="en-US" sz="3113" spc="-84">
                <a:solidFill>
                  <a:srgbClr val="000000"/>
                </a:solidFill>
                <a:latin typeface="Source Sans Pro"/>
                <a:ea typeface="Source Sans Pro"/>
                <a:cs typeface="Source Sans Pro"/>
                <a:sym typeface="Source Sans Pro"/>
              </a:rPr>
              <a:t>Nhóm bệnh nhân trên 60 tuổi có rất ít mẫu → dữ liệu hạn chế ở nhóm này.</a:t>
            </a:r>
          </a:p>
          <a:p>
            <a:pPr marL="672283" lvl="1" indent="-336142" algn="l">
              <a:lnSpc>
                <a:spcPts val="3892"/>
              </a:lnSpc>
              <a:buFont typeface="Arial"/>
              <a:buChar char="•"/>
            </a:pPr>
            <a:r>
              <a:rPr lang="en-US" sz="3113" spc="-84">
                <a:solidFill>
                  <a:srgbClr val="000000"/>
                </a:solidFill>
                <a:latin typeface="Source Sans Pro"/>
                <a:ea typeface="Source Sans Pro"/>
                <a:cs typeface="Source Sans Pro"/>
                <a:sym typeface="Source Sans Pro"/>
              </a:rPr>
              <a:t>Cần lưu ý khi huấn luyện mô hình vì dữ liệu thiên lệch theo tuổi.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07690" y="1372270"/>
            <a:ext cx="12649683" cy="8271325"/>
          </a:xfrm>
          <a:custGeom>
            <a:avLst/>
            <a:gdLst/>
            <a:ahLst/>
            <a:cxnLst/>
            <a:rect l="l" t="t" r="r" b="b"/>
            <a:pathLst>
              <a:path w="12649683" h="8271325">
                <a:moveTo>
                  <a:pt x="0" y="0"/>
                </a:moveTo>
                <a:lnTo>
                  <a:pt x="12649683" y="0"/>
                </a:lnTo>
                <a:lnTo>
                  <a:pt x="12649683" y="8271325"/>
                </a:lnTo>
                <a:lnTo>
                  <a:pt x="0" y="8271325"/>
                </a:lnTo>
                <a:lnTo>
                  <a:pt x="0" y="0"/>
                </a:lnTo>
                <a:close/>
              </a:path>
            </a:pathLst>
          </a:custGeom>
          <a:blipFill>
            <a:blip r:embed="rId2"/>
            <a:stretch>
              <a:fillRect t="-8674" b="-8674"/>
            </a:stretch>
          </a:blipFill>
        </p:spPr>
        <p:txBody>
          <a:bodyPr/>
          <a:lstStyle/>
          <a:p>
            <a:endParaRPr lang="en-US"/>
          </a:p>
        </p:txBody>
      </p:sp>
      <p:sp>
        <p:nvSpPr>
          <p:cNvPr id="3" name="TextBox 3"/>
          <p:cNvSpPr txBox="1"/>
          <p:nvPr/>
        </p:nvSpPr>
        <p:spPr>
          <a:xfrm>
            <a:off x="1028700" y="548294"/>
            <a:ext cx="9787131" cy="573567"/>
          </a:xfrm>
          <a:prstGeom prst="rect">
            <a:avLst/>
          </a:prstGeom>
        </p:spPr>
        <p:txBody>
          <a:bodyPr lIns="0" tIns="0" rIns="0" bIns="0" rtlCol="0" anchor="t">
            <a:spAutoFit/>
          </a:bodyPr>
          <a:lstStyle/>
          <a:p>
            <a:pPr algn="ctr">
              <a:lnSpc>
                <a:spcPts val="4611"/>
              </a:lnSpc>
              <a:spcBef>
                <a:spcPct val="0"/>
              </a:spcBef>
            </a:pPr>
            <a:r>
              <a:rPr lang="en-US" sz="3293">
                <a:solidFill>
                  <a:srgbClr val="000000"/>
                </a:solidFill>
                <a:latin typeface="Aileron"/>
                <a:ea typeface="Aileron"/>
                <a:cs typeface="Aileron"/>
                <a:sym typeface="Aileron"/>
              </a:rPr>
              <a:t> Kiểm tra sự phân bố của biến Age sử dụng Seaborn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9921" y="1639916"/>
            <a:ext cx="10740779" cy="8111917"/>
          </a:xfrm>
          <a:custGeom>
            <a:avLst/>
            <a:gdLst/>
            <a:ahLst/>
            <a:cxnLst/>
            <a:rect l="l" t="t" r="r" b="b"/>
            <a:pathLst>
              <a:path w="10740779" h="8111917">
                <a:moveTo>
                  <a:pt x="0" y="0"/>
                </a:moveTo>
                <a:lnTo>
                  <a:pt x="10740779" y="0"/>
                </a:lnTo>
                <a:lnTo>
                  <a:pt x="10740779" y="8111917"/>
                </a:lnTo>
                <a:lnTo>
                  <a:pt x="0" y="811191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560167"/>
            <a:ext cx="7191610" cy="574579"/>
          </a:xfrm>
          <a:prstGeom prst="rect">
            <a:avLst/>
          </a:prstGeom>
        </p:spPr>
        <p:txBody>
          <a:bodyPr lIns="0" tIns="0" rIns="0" bIns="0" rtlCol="0" anchor="t">
            <a:spAutoFit/>
          </a:bodyPr>
          <a:lstStyle/>
          <a:p>
            <a:pPr algn="ctr">
              <a:lnSpc>
                <a:spcPts val="4555"/>
              </a:lnSpc>
              <a:spcBef>
                <a:spcPct val="0"/>
              </a:spcBef>
            </a:pPr>
            <a:r>
              <a:rPr lang="en-US" sz="3253">
                <a:solidFill>
                  <a:srgbClr val="000000"/>
                </a:solidFill>
                <a:latin typeface="Poppins"/>
                <a:ea typeface="Poppins"/>
                <a:cs typeface="Poppins"/>
                <a:sym typeface="Poppins"/>
              </a:rPr>
              <a:t>Biểu đồ phân tán sử dụng pandas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14884" y="1597533"/>
            <a:ext cx="10239088" cy="7660767"/>
          </a:xfrm>
          <a:custGeom>
            <a:avLst/>
            <a:gdLst/>
            <a:ahLst/>
            <a:cxnLst/>
            <a:rect l="l" t="t" r="r" b="b"/>
            <a:pathLst>
              <a:path w="10239088" h="7660767">
                <a:moveTo>
                  <a:pt x="0" y="0"/>
                </a:moveTo>
                <a:lnTo>
                  <a:pt x="10239088" y="0"/>
                </a:lnTo>
                <a:lnTo>
                  <a:pt x="10239088" y="7660767"/>
                </a:lnTo>
                <a:lnTo>
                  <a:pt x="0" y="766076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553858"/>
            <a:ext cx="7265199" cy="554794"/>
          </a:xfrm>
          <a:prstGeom prst="rect">
            <a:avLst/>
          </a:prstGeom>
        </p:spPr>
        <p:txBody>
          <a:bodyPr lIns="0" tIns="0" rIns="0" bIns="0" rtlCol="0" anchor="t">
            <a:spAutoFit/>
          </a:bodyPr>
          <a:lstStyle/>
          <a:p>
            <a:pPr algn="ctr">
              <a:lnSpc>
                <a:spcPts val="4595"/>
              </a:lnSpc>
              <a:spcBef>
                <a:spcPct val="0"/>
              </a:spcBef>
            </a:pPr>
            <a:r>
              <a:rPr lang="en-US" sz="3282">
                <a:solidFill>
                  <a:srgbClr val="000000"/>
                </a:solidFill>
                <a:latin typeface="Source Sans Pro"/>
                <a:ea typeface="Source Sans Pro"/>
                <a:cs typeface="Source Sans Pro"/>
                <a:sym typeface="Source Sans Pro"/>
              </a:rPr>
              <a:t>Biểu đồ phân tán sử dụng matplotlib</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p:cNvSpPr/>
          <p:nvPr/>
        </p:nvSpPr>
        <p:spPr>
          <a:xfrm>
            <a:off x="1028700" y="9116213"/>
            <a:ext cx="284175" cy="284175"/>
          </a:xfrm>
          <a:custGeom>
            <a:avLst/>
            <a:gdLst/>
            <a:ahLst/>
            <a:cxnLst/>
            <a:rect l="l" t="t" r="r" b="b"/>
            <a:pathLst>
              <a:path w="284175" h="284175">
                <a:moveTo>
                  <a:pt x="0" y="0"/>
                </a:moveTo>
                <a:lnTo>
                  <a:pt x="284175" y="0"/>
                </a:lnTo>
                <a:lnTo>
                  <a:pt x="284175" y="284174"/>
                </a:lnTo>
                <a:lnTo>
                  <a:pt x="0" y="284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98600" y="9116213"/>
            <a:ext cx="284175" cy="284175"/>
          </a:xfrm>
          <a:custGeom>
            <a:avLst/>
            <a:gdLst/>
            <a:ahLst/>
            <a:cxnLst/>
            <a:rect l="l" t="t" r="r" b="b"/>
            <a:pathLst>
              <a:path w="284175" h="284175">
                <a:moveTo>
                  <a:pt x="0" y="0"/>
                </a:moveTo>
                <a:lnTo>
                  <a:pt x="284175" y="0"/>
                </a:lnTo>
                <a:lnTo>
                  <a:pt x="284175" y="284174"/>
                </a:lnTo>
                <a:lnTo>
                  <a:pt x="0" y="284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68500" y="9116213"/>
            <a:ext cx="284175" cy="284175"/>
          </a:xfrm>
          <a:custGeom>
            <a:avLst/>
            <a:gdLst/>
            <a:ahLst/>
            <a:cxnLst/>
            <a:rect l="l" t="t" r="r" b="b"/>
            <a:pathLst>
              <a:path w="284175" h="284175">
                <a:moveTo>
                  <a:pt x="0" y="0"/>
                </a:moveTo>
                <a:lnTo>
                  <a:pt x="284174" y="0"/>
                </a:lnTo>
                <a:lnTo>
                  <a:pt x="284174" y="284174"/>
                </a:lnTo>
                <a:lnTo>
                  <a:pt x="0" y="2841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898564" y="1318283"/>
            <a:ext cx="7664269" cy="7650434"/>
          </a:xfrm>
          <a:custGeom>
            <a:avLst/>
            <a:gdLst/>
            <a:ahLst/>
            <a:cxnLst/>
            <a:rect l="l" t="t" r="r" b="b"/>
            <a:pathLst>
              <a:path w="7664269" h="7650434">
                <a:moveTo>
                  <a:pt x="0" y="0"/>
                </a:moveTo>
                <a:lnTo>
                  <a:pt x="7664269" y="0"/>
                </a:lnTo>
                <a:lnTo>
                  <a:pt x="7664269" y="7650434"/>
                </a:lnTo>
                <a:lnTo>
                  <a:pt x="0" y="7650434"/>
                </a:lnTo>
                <a:lnTo>
                  <a:pt x="0" y="0"/>
                </a:lnTo>
                <a:close/>
              </a:path>
            </a:pathLst>
          </a:custGeom>
          <a:blipFill>
            <a:blip r:embed="rId9"/>
            <a:stretch>
              <a:fillRect/>
            </a:stretch>
          </a:blipFill>
        </p:spPr>
        <p:txBody>
          <a:bodyPr/>
          <a:lstStyle/>
          <a:p>
            <a:endParaRPr lang="en-US" dirty="0"/>
          </a:p>
        </p:txBody>
      </p:sp>
      <p:sp>
        <p:nvSpPr>
          <p:cNvPr id="7" name="TextBox 7"/>
          <p:cNvSpPr txBox="1"/>
          <p:nvPr/>
        </p:nvSpPr>
        <p:spPr>
          <a:xfrm>
            <a:off x="1028700" y="714375"/>
            <a:ext cx="15384541" cy="866775"/>
          </a:xfrm>
          <a:prstGeom prst="rect">
            <a:avLst/>
          </a:prstGeom>
        </p:spPr>
        <p:txBody>
          <a:bodyPr lIns="0" tIns="0" rIns="0" bIns="0" rtlCol="0" anchor="t">
            <a:spAutoFit/>
          </a:bodyPr>
          <a:lstStyle/>
          <a:p>
            <a:pPr algn="l">
              <a:lnSpc>
                <a:spcPts val="3449"/>
              </a:lnSpc>
            </a:pPr>
            <a:r>
              <a:rPr lang="en-US" sz="2999" spc="116">
                <a:solidFill>
                  <a:srgbClr val="000000"/>
                </a:solidFill>
                <a:latin typeface="Asap"/>
                <a:ea typeface="Asap"/>
                <a:cs typeface="Asap"/>
                <a:sym typeface="Asap"/>
              </a:rPr>
              <a:t>Corellogram: </a:t>
            </a:r>
          </a:p>
          <a:p>
            <a:pPr algn="l">
              <a:lnSpc>
                <a:spcPts val="3449"/>
              </a:lnSpc>
            </a:pPr>
            <a:endParaRPr lang="en-US" sz="2999" spc="116">
              <a:solidFill>
                <a:srgbClr val="000000"/>
              </a:solidFill>
              <a:latin typeface="Asap"/>
              <a:ea typeface="Asap"/>
              <a:cs typeface="Asap"/>
              <a:sym typeface="Asap"/>
            </a:endParaRPr>
          </a:p>
        </p:txBody>
      </p:sp>
      <p:sp>
        <p:nvSpPr>
          <p:cNvPr id="8" name="TextBox 8"/>
          <p:cNvSpPr txBox="1"/>
          <p:nvPr/>
        </p:nvSpPr>
        <p:spPr>
          <a:xfrm>
            <a:off x="8884558" y="2971295"/>
            <a:ext cx="9403442" cy="3072276"/>
          </a:xfrm>
          <a:prstGeom prst="rect">
            <a:avLst/>
          </a:prstGeom>
        </p:spPr>
        <p:txBody>
          <a:bodyPr lIns="0" tIns="0" rIns="0" bIns="0" rtlCol="0" anchor="t">
            <a:spAutoFit/>
          </a:bodyPr>
          <a:lstStyle/>
          <a:p>
            <a:pPr algn="l">
              <a:lnSpc>
                <a:spcPts val="3936"/>
              </a:lnSpc>
            </a:pPr>
            <a:r>
              <a:rPr lang="en-US" sz="3149" b="1" spc="-85">
                <a:solidFill>
                  <a:srgbClr val="000000"/>
                </a:solidFill>
                <a:latin typeface="Source Sans Pro Bold"/>
                <a:ea typeface="Source Sans Pro Bold"/>
                <a:cs typeface="Source Sans Pro Bold"/>
                <a:sym typeface="Source Sans Pro Bold"/>
              </a:rPr>
              <a:t>Mô tả: </a:t>
            </a:r>
          </a:p>
          <a:p>
            <a:pPr algn="l">
              <a:lnSpc>
                <a:spcPts val="3413"/>
              </a:lnSpc>
            </a:pPr>
            <a:r>
              <a:rPr lang="en-US" sz="2730" spc="-73">
                <a:solidFill>
                  <a:srgbClr val="000000"/>
                </a:solidFill>
                <a:latin typeface="Source Sans Pro"/>
                <a:ea typeface="Source Sans Pro"/>
                <a:cs typeface="Source Sans Pro"/>
                <a:sym typeface="Source Sans Pro"/>
              </a:rPr>
              <a:t>Corellogram cho thấy phân phối và mối quan hệ giữa các biến.</a:t>
            </a:r>
          </a:p>
          <a:p>
            <a:pPr algn="l">
              <a:lnSpc>
                <a:spcPts val="3413"/>
              </a:lnSpc>
            </a:pPr>
            <a:r>
              <a:rPr lang="en-US" sz="2730" spc="-73">
                <a:solidFill>
                  <a:srgbClr val="000000"/>
                </a:solidFill>
                <a:latin typeface="Source Sans Pro"/>
                <a:ea typeface="Source Sans Pro"/>
                <a:cs typeface="Source Sans Pro"/>
                <a:sym typeface="Source Sans Pro"/>
              </a:rPr>
              <a:t>Một số xu hướng đáng chú ý:</a:t>
            </a:r>
          </a:p>
          <a:p>
            <a:pPr marL="589509" lvl="1" indent="-294754" algn="just">
              <a:lnSpc>
                <a:spcPts val="3413"/>
              </a:lnSpc>
              <a:buFont typeface="Arial"/>
              <a:buChar char="•"/>
            </a:pPr>
            <a:r>
              <a:rPr lang="en-US" sz="2730" spc="-73">
                <a:solidFill>
                  <a:srgbClr val="000000"/>
                </a:solidFill>
                <a:latin typeface="Source Sans Pro"/>
                <a:ea typeface="Source Sans Pro"/>
                <a:cs typeface="Source Sans Pro"/>
                <a:sym typeface="Source Sans Pro"/>
              </a:rPr>
              <a:t>Age ↔ Pregnancies: quan hệ dương rõ rệt.</a:t>
            </a:r>
          </a:p>
          <a:p>
            <a:pPr marL="589509" lvl="1" indent="-294754" algn="just">
              <a:lnSpc>
                <a:spcPts val="3413"/>
              </a:lnSpc>
              <a:buFont typeface="Arial"/>
              <a:buChar char="•"/>
            </a:pPr>
            <a:r>
              <a:rPr lang="en-US" sz="2730" spc="-73">
                <a:solidFill>
                  <a:srgbClr val="000000"/>
                </a:solidFill>
                <a:latin typeface="Source Sans Pro"/>
                <a:ea typeface="Source Sans Pro"/>
                <a:cs typeface="Source Sans Pro"/>
                <a:sym typeface="Source Sans Pro"/>
              </a:rPr>
              <a:t>BMI ↔ Glucose: BMI cao có xu hướng đi cùng Glucose cao.</a:t>
            </a:r>
          </a:p>
          <a:p>
            <a:pPr marL="589509" lvl="1" indent="-294754" algn="just">
              <a:lnSpc>
                <a:spcPts val="3413"/>
              </a:lnSpc>
              <a:buFont typeface="Arial"/>
              <a:buChar char="•"/>
            </a:pPr>
            <a:r>
              <a:rPr lang="en-US" sz="2730" spc="-73">
                <a:solidFill>
                  <a:srgbClr val="000000"/>
                </a:solidFill>
                <a:latin typeface="Source Sans Pro"/>
                <a:ea typeface="Source Sans Pro"/>
                <a:cs typeface="Source Sans Pro"/>
                <a:sym typeface="Source Sans Pro"/>
              </a:rPr>
              <a:t>SkinThickness ↔ BMI: quan hệ dương vừa phải.</a:t>
            </a:r>
          </a:p>
          <a:p>
            <a:pPr algn="l">
              <a:lnSpc>
                <a:spcPts val="3413"/>
              </a:lnSpc>
            </a:pPr>
            <a:r>
              <a:rPr lang="en-US" sz="2730" spc="-73">
                <a:solidFill>
                  <a:srgbClr val="000000"/>
                </a:solidFill>
                <a:latin typeface="Source Sans Pro"/>
                <a:ea typeface="Source Sans Pro"/>
                <a:cs typeface="Source Sans Pro"/>
                <a:sym typeface="Source Sans Pro"/>
              </a:rPr>
              <a:t>Giúp kiểm tra đa cộng tuyến và chọn biến quan trọng cho mô hình.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grpSp>
        <p:nvGrpSpPr>
          <p:cNvPr id="3" name="Group 3"/>
          <p:cNvGrpSpPr/>
          <p:nvPr/>
        </p:nvGrpSpPr>
        <p:grpSpPr>
          <a:xfrm>
            <a:off x="0" y="0"/>
            <a:ext cx="18288000" cy="5471160"/>
            <a:chOff x="0" y="0"/>
            <a:chExt cx="24384000" cy="7294880"/>
          </a:xfrm>
        </p:grpSpPr>
        <p:pic>
          <p:nvPicPr>
            <p:cNvPr id="4" name="Picture 4"/>
            <p:cNvPicPr>
              <a:picLocks noChangeAspect="1"/>
            </p:cNvPicPr>
            <p:nvPr/>
          </p:nvPicPr>
          <p:blipFill>
            <a:blip r:embed="rId3"/>
            <a:srcRect t="30055" b="30055"/>
            <a:stretch>
              <a:fillRect/>
            </a:stretch>
          </p:blipFill>
          <p:spPr>
            <a:xfrm>
              <a:off x="0" y="0"/>
              <a:ext cx="24384000" cy="7294880"/>
            </a:xfrm>
            <a:prstGeom prst="rect">
              <a:avLst/>
            </a:prstGeom>
          </p:spPr>
        </p:pic>
      </p:grpSp>
      <p:grpSp>
        <p:nvGrpSpPr>
          <p:cNvPr id="8" name="Group 8"/>
          <p:cNvGrpSpPr/>
          <p:nvPr/>
        </p:nvGrpSpPr>
        <p:grpSpPr>
          <a:xfrm>
            <a:off x="2554306" y="696575"/>
            <a:ext cx="12629587" cy="8893849"/>
            <a:chOff x="0" y="0"/>
            <a:chExt cx="3326311" cy="1740798"/>
          </a:xfrm>
        </p:grpSpPr>
        <p:sp>
          <p:nvSpPr>
            <p:cNvPr id="9" name="Freeform 9"/>
            <p:cNvSpPr/>
            <p:nvPr/>
          </p:nvSpPr>
          <p:spPr>
            <a:xfrm>
              <a:off x="0" y="0"/>
              <a:ext cx="3326311" cy="1740798"/>
            </a:xfrm>
            <a:custGeom>
              <a:avLst/>
              <a:gdLst/>
              <a:ahLst/>
              <a:cxnLst/>
              <a:rect l="l" t="t" r="r" b="b"/>
              <a:pathLst>
                <a:path w="3326311" h="1740798">
                  <a:moveTo>
                    <a:pt x="0" y="0"/>
                  </a:moveTo>
                  <a:lnTo>
                    <a:pt x="3326311" y="0"/>
                  </a:lnTo>
                  <a:lnTo>
                    <a:pt x="3326311" y="1740798"/>
                  </a:lnTo>
                  <a:lnTo>
                    <a:pt x="0" y="1740798"/>
                  </a:lnTo>
                  <a:close/>
                </a:path>
              </a:pathLst>
            </a:custGeom>
            <a:solidFill>
              <a:srgbClr val="00949D"/>
            </a:solidFill>
          </p:spPr>
          <p:txBody>
            <a:bodyPr/>
            <a:lstStyle/>
            <a:p>
              <a:endParaRPr lang="en-US" dirty="0"/>
            </a:p>
          </p:txBody>
        </p:sp>
        <p:sp>
          <p:nvSpPr>
            <p:cNvPr id="10" name="TextBox 10"/>
            <p:cNvSpPr txBox="1"/>
            <p:nvPr/>
          </p:nvSpPr>
          <p:spPr>
            <a:xfrm>
              <a:off x="0" y="-38100"/>
              <a:ext cx="3326311" cy="1778898"/>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3314056" y="1295740"/>
            <a:ext cx="8115300" cy="1025525"/>
          </a:xfrm>
          <a:prstGeom prst="rect">
            <a:avLst/>
          </a:prstGeom>
        </p:spPr>
        <p:txBody>
          <a:bodyPr lIns="0" tIns="0" rIns="0" bIns="0" rtlCol="0" anchor="t">
            <a:spAutoFit/>
          </a:bodyPr>
          <a:lstStyle/>
          <a:p>
            <a:pPr algn="l">
              <a:lnSpc>
                <a:spcPts val="8049"/>
              </a:lnSpc>
            </a:pPr>
            <a:r>
              <a:rPr lang="en-US" sz="6999" spc="272" dirty="0">
                <a:solidFill>
                  <a:srgbClr val="FFFFFF"/>
                </a:solidFill>
                <a:latin typeface="Anton"/>
                <a:ea typeface="Anton"/>
                <a:cs typeface="Anton"/>
                <a:sym typeface="Anton"/>
              </a:rPr>
              <a:t>Định </a:t>
            </a:r>
            <a:r>
              <a:rPr lang="en-US" sz="6999" spc="272" dirty="0" err="1">
                <a:solidFill>
                  <a:srgbClr val="FFFFFF"/>
                </a:solidFill>
                <a:latin typeface="Anton"/>
                <a:ea typeface="Anton"/>
                <a:cs typeface="Anton"/>
                <a:sym typeface="Anton"/>
              </a:rPr>
              <a:t>nghĩa</a:t>
            </a:r>
            <a:r>
              <a:rPr lang="en-US" sz="6999" spc="272" dirty="0">
                <a:solidFill>
                  <a:srgbClr val="FFFFFF"/>
                </a:solidFill>
                <a:latin typeface="Anton"/>
                <a:ea typeface="Anton"/>
                <a:cs typeface="Anton"/>
                <a:sym typeface="Anton"/>
              </a:rPr>
              <a:t> </a:t>
            </a:r>
            <a:r>
              <a:rPr lang="en-US" sz="6999" spc="272" dirty="0" err="1">
                <a:solidFill>
                  <a:srgbClr val="FFFFFF"/>
                </a:solidFill>
                <a:latin typeface="Anton"/>
                <a:ea typeface="Anton"/>
                <a:cs typeface="Anton"/>
                <a:sym typeface="Anton"/>
              </a:rPr>
              <a:t>vấn</a:t>
            </a:r>
            <a:r>
              <a:rPr lang="en-US" sz="6999" spc="272" dirty="0">
                <a:solidFill>
                  <a:srgbClr val="FFFFFF"/>
                </a:solidFill>
                <a:latin typeface="Anton"/>
                <a:ea typeface="Anton"/>
                <a:cs typeface="Anton"/>
                <a:sym typeface="Anton"/>
              </a:rPr>
              <a:t> </a:t>
            </a:r>
            <a:r>
              <a:rPr lang="en-US" sz="6999" spc="272" dirty="0" err="1">
                <a:solidFill>
                  <a:srgbClr val="FFFFFF"/>
                </a:solidFill>
                <a:latin typeface="Anton"/>
                <a:ea typeface="Anton"/>
                <a:cs typeface="Anton"/>
                <a:sym typeface="Anton"/>
              </a:rPr>
              <a:t>đề</a:t>
            </a:r>
            <a:endParaRPr lang="en-US" sz="6999" spc="272" dirty="0">
              <a:solidFill>
                <a:srgbClr val="FFFFFF"/>
              </a:solidFill>
              <a:latin typeface="Anton"/>
              <a:ea typeface="Anton"/>
              <a:cs typeface="Anton"/>
              <a:sym typeface="Anton"/>
            </a:endParaRPr>
          </a:p>
        </p:txBody>
      </p:sp>
      <p:sp>
        <p:nvSpPr>
          <p:cNvPr id="12" name="Freeform 12"/>
          <p:cNvSpPr/>
          <p:nvPr/>
        </p:nvSpPr>
        <p:spPr>
          <a:xfrm>
            <a:off x="10287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3986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768500"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5" name="Group 15"/>
          <p:cNvGrpSpPr/>
          <p:nvPr/>
        </p:nvGrpSpPr>
        <p:grpSpPr>
          <a:xfrm>
            <a:off x="838641" y="800100"/>
            <a:ext cx="1524062" cy="1884819"/>
            <a:chOff x="0" y="-38100"/>
            <a:chExt cx="401399" cy="496413"/>
          </a:xfrm>
        </p:grpSpPr>
        <p:sp>
          <p:nvSpPr>
            <p:cNvPr id="16" name="Freeform 16"/>
            <p:cNvSpPr/>
            <p:nvPr/>
          </p:nvSpPr>
          <p:spPr>
            <a:xfrm>
              <a:off x="10740" y="-19050"/>
              <a:ext cx="390659" cy="458313"/>
            </a:xfrm>
            <a:custGeom>
              <a:avLst/>
              <a:gdLst/>
              <a:ahLst/>
              <a:cxnLst/>
              <a:rect l="l" t="t" r="r" b="b"/>
              <a:pathLst>
                <a:path w="390659" h="458313">
                  <a:moveTo>
                    <a:pt x="0" y="0"/>
                  </a:moveTo>
                  <a:lnTo>
                    <a:pt x="390659" y="0"/>
                  </a:lnTo>
                  <a:lnTo>
                    <a:pt x="390659" y="458313"/>
                  </a:lnTo>
                  <a:lnTo>
                    <a:pt x="0" y="458313"/>
                  </a:lnTo>
                  <a:close/>
                </a:path>
              </a:pathLst>
            </a:custGeom>
            <a:solidFill>
              <a:srgbClr val="00949D"/>
            </a:solidFill>
          </p:spPr>
          <p:txBody>
            <a:bodyPr/>
            <a:lstStyle/>
            <a:p>
              <a:endParaRPr lang="en-US"/>
            </a:p>
          </p:txBody>
        </p:sp>
        <p:sp>
          <p:nvSpPr>
            <p:cNvPr id="17" name="TextBox 17"/>
            <p:cNvSpPr txBox="1"/>
            <p:nvPr/>
          </p:nvSpPr>
          <p:spPr>
            <a:xfrm>
              <a:off x="0" y="-38100"/>
              <a:ext cx="390659" cy="496413"/>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800060" y="1229746"/>
            <a:ext cx="1646398" cy="1025525"/>
          </a:xfrm>
          <a:prstGeom prst="rect">
            <a:avLst/>
          </a:prstGeom>
        </p:spPr>
        <p:txBody>
          <a:bodyPr lIns="0" tIns="0" rIns="0" bIns="0" rtlCol="0" anchor="t">
            <a:spAutoFit/>
          </a:bodyPr>
          <a:lstStyle/>
          <a:p>
            <a:pPr algn="ctr">
              <a:lnSpc>
                <a:spcPts val="8049"/>
              </a:lnSpc>
            </a:pPr>
            <a:r>
              <a:rPr lang="en-US" sz="6999" spc="272" dirty="0">
                <a:solidFill>
                  <a:srgbClr val="FFFFFF"/>
                </a:solidFill>
                <a:latin typeface="Anton"/>
                <a:ea typeface="Anton"/>
                <a:cs typeface="Anton"/>
                <a:sym typeface="Anton"/>
              </a:rPr>
              <a:t>01</a:t>
            </a:r>
          </a:p>
        </p:txBody>
      </p:sp>
      <p:sp>
        <p:nvSpPr>
          <p:cNvPr id="19" name="TextBox 19"/>
          <p:cNvSpPr txBox="1"/>
          <p:nvPr/>
        </p:nvSpPr>
        <p:spPr>
          <a:xfrm>
            <a:off x="3294106" y="2464427"/>
            <a:ext cx="11563991" cy="7386638"/>
          </a:xfrm>
          <a:prstGeom prst="rect">
            <a:avLst/>
          </a:prstGeom>
        </p:spPr>
        <p:txBody>
          <a:bodyPr lIns="0" tIns="0" rIns="0" bIns="0" rtlCol="0" anchor="t">
            <a:spAutoFit/>
          </a:bodyPr>
          <a:lstStyle/>
          <a:p>
            <a:r>
              <a:rPr lang="vi-VN" sz="2400" dirty="0">
                <a:solidFill>
                  <a:schemeClr val="bg1"/>
                </a:solidFill>
                <a:latin typeface="+mj-lt"/>
              </a:rPr>
              <a:t>Mô tả:</a:t>
            </a:r>
            <a:br>
              <a:rPr lang="vi-VN" sz="2400" dirty="0">
                <a:solidFill>
                  <a:schemeClr val="bg1"/>
                </a:solidFill>
                <a:latin typeface="+mj-lt"/>
              </a:rPr>
            </a:br>
            <a:br>
              <a:rPr lang="vi-VN" sz="2400" dirty="0">
                <a:solidFill>
                  <a:schemeClr val="bg1"/>
                </a:solidFill>
                <a:latin typeface="+mj-lt"/>
              </a:rPr>
            </a:br>
            <a:r>
              <a:rPr lang="vi-VN" sz="2400" dirty="0">
                <a:solidFill>
                  <a:schemeClr val="bg1"/>
                </a:solidFill>
                <a:latin typeface="+mj-lt"/>
              </a:rPr>
              <a:t>+ Bộ dữ liệu bao gồm 768 mẫu, bao gồm những người bị tiểu đường và không tiểu đường (cột "Outcome" với giá trị 0 và 1 lần lượt thể hiện không bị tiểu đường và bị tiểu đường)</a:t>
            </a:r>
            <a:br>
              <a:rPr lang="vi-VN" sz="2400" dirty="0">
                <a:solidFill>
                  <a:schemeClr val="bg1"/>
                </a:solidFill>
                <a:latin typeface="+mj-lt"/>
              </a:rPr>
            </a:br>
            <a:br>
              <a:rPr lang="vi-VN" sz="2400" dirty="0">
                <a:solidFill>
                  <a:schemeClr val="bg1"/>
                </a:solidFill>
                <a:latin typeface="+mj-lt"/>
              </a:rPr>
            </a:br>
            <a:r>
              <a:rPr lang="vi-VN" sz="2400" dirty="0">
                <a:solidFill>
                  <a:schemeClr val="bg1"/>
                </a:solidFill>
                <a:latin typeface="+mj-lt"/>
              </a:rPr>
              <a:t>+ Có 9 triệu chứng được mô tả: Số lần mang thai (Pregnancies), Glucose (mg/dL), Huyết áp (BloodPressure, mmHg), Độ dày da (SkinThickness, mm), Insulin (mu U/mL), BMI (kg/m²), Chức năng di truyền tiểu đường (DiabetesPedigreeFunction, không có đơn vị), Tuổi (Age, năm), Kết quả (Outcome, kiểu Boolean)</a:t>
            </a:r>
            <a:br>
              <a:rPr lang="vi-VN" sz="2400" dirty="0">
                <a:solidFill>
                  <a:schemeClr val="bg1"/>
                </a:solidFill>
                <a:latin typeface="+mj-lt"/>
              </a:rPr>
            </a:br>
            <a:br>
              <a:rPr lang="vi-VN" sz="2400" dirty="0">
                <a:solidFill>
                  <a:schemeClr val="bg1"/>
                </a:solidFill>
                <a:latin typeface="+mj-lt"/>
              </a:rPr>
            </a:br>
            <a:r>
              <a:rPr lang="vi-VN" sz="2400" dirty="0">
                <a:solidFill>
                  <a:schemeClr val="bg1"/>
                </a:solidFill>
                <a:latin typeface="+mj-lt"/>
              </a:rPr>
              <a:t>Dữ liệu đầu vào ban đầu:</a:t>
            </a:r>
            <a:br>
              <a:rPr lang="vi-VN" sz="2400" dirty="0">
                <a:solidFill>
                  <a:schemeClr val="bg1"/>
                </a:solidFill>
                <a:latin typeface="+mj-lt"/>
              </a:rPr>
            </a:br>
            <a:r>
              <a:rPr lang="vi-VN" sz="2400" dirty="0">
                <a:solidFill>
                  <a:schemeClr val="bg1"/>
                </a:solidFill>
                <a:latin typeface="+mj-lt"/>
              </a:rPr>
              <a:t>+ Pregnancies</a:t>
            </a:r>
            <a:endParaRPr lang="en-US" sz="2400" dirty="0">
              <a:solidFill>
                <a:schemeClr val="bg1"/>
              </a:solidFill>
              <a:latin typeface="+mj-lt"/>
            </a:endParaRPr>
          </a:p>
          <a:p>
            <a:r>
              <a:rPr lang="vi-VN" sz="2400" dirty="0">
                <a:solidFill>
                  <a:schemeClr val="bg1"/>
                </a:solidFill>
                <a:latin typeface="+mj-lt"/>
              </a:rPr>
              <a:t>+ Glucose</a:t>
            </a:r>
            <a:endParaRPr lang="en-US" sz="2400" dirty="0">
              <a:solidFill>
                <a:schemeClr val="bg1"/>
              </a:solidFill>
              <a:latin typeface="+mj-lt"/>
            </a:endParaRPr>
          </a:p>
          <a:p>
            <a:r>
              <a:rPr lang="vi-VN" sz="2400" dirty="0">
                <a:solidFill>
                  <a:schemeClr val="bg1"/>
                </a:solidFill>
                <a:latin typeface="+mj-lt"/>
              </a:rPr>
              <a:t>+ BloodPressure</a:t>
            </a:r>
            <a:endParaRPr lang="en-US" sz="2400" dirty="0">
              <a:solidFill>
                <a:schemeClr val="bg1"/>
              </a:solidFill>
              <a:latin typeface="+mj-lt"/>
            </a:endParaRPr>
          </a:p>
          <a:p>
            <a:r>
              <a:rPr lang="vi-VN" sz="2400" dirty="0">
                <a:solidFill>
                  <a:schemeClr val="bg1"/>
                </a:solidFill>
                <a:latin typeface="+mj-lt"/>
              </a:rPr>
              <a:t>+ SkinThickness</a:t>
            </a:r>
            <a:endParaRPr lang="en-US" sz="2400" dirty="0">
              <a:solidFill>
                <a:schemeClr val="bg1"/>
              </a:solidFill>
              <a:latin typeface="+mj-lt"/>
            </a:endParaRPr>
          </a:p>
          <a:p>
            <a:r>
              <a:rPr lang="vi-VN" sz="2400" dirty="0">
                <a:solidFill>
                  <a:schemeClr val="bg1"/>
                </a:solidFill>
                <a:latin typeface="+mj-lt"/>
              </a:rPr>
              <a:t>+ Insulin</a:t>
            </a:r>
            <a:endParaRPr lang="en-US" sz="2400" dirty="0">
              <a:solidFill>
                <a:schemeClr val="bg1"/>
              </a:solidFill>
              <a:latin typeface="+mj-lt"/>
            </a:endParaRPr>
          </a:p>
          <a:p>
            <a:r>
              <a:rPr lang="vi-VN" sz="2400" dirty="0">
                <a:solidFill>
                  <a:schemeClr val="bg1"/>
                </a:solidFill>
                <a:latin typeface="+mj-lt"/>
              </a:rPr>
              <a:t>+ BMI</a:t>
            </a:r>
            <a:endParaRPr lang="en-US" sz="2400" dirty="0">
              <a:solidFill>
                <a:schemeClr val="bg1"/>
              </a:solidFill>
              <a:latin typeface="+mj-lt"/>
            </a:endParaRPr>
          </a:p>
          <a:p>
            <a:r>
              <a:rPr lang="vi-VN" sz="2400" dirty="0">
                <a:solidFill>
                  <a:schemeClr val="bg1"/>
                </a:solidFill>
                <a:latin typeface="+mj-lt"/>
              </a:rPr>
              <a:t>+ DiabetesPedigreeFunction</a:t>
            </a:r>
            <a:endParaRPr lang="en-US" sz="2400" dirty="0">
              <a:solidFill>
                <a:schemeClr val="bg1"/>
              </a:solidFill>
              <a:latin typeface="+mj-lt"/>
            </a:endParaRPr>
          </a:p>
          <a:p>
            <a:r>
              <a:rPr lang="vi-VN" sz="2400" dirty="0">
                <a:solidFill>
                  <a:schemeClr val="bg1"/>
                </a:solidFill>
                <a:latin typeface="+mj-lt"/>
              </a:rPr>
              <a:t>+ Age</a:t>
            </a:r>
            <a:endParaRPr lang="en-US" sz="2400" dirty="0">
              <a:solidFill>
                <a:schemeClr val="bg1"/>
              </a:solidFill>
              <a:latin typeface="+mj-lt"/>
            </a:endParaRPr>
          </a:p>
          <a:p>
            <a:r>
              <a:rPr lang="en-US" sz="2400" dirty="0" err="1">
                <a:solidFill>
                  <a:schemeClr val="bg1"/>
                </a:solidFill>
                <a:latin typeface="+mj-lt"/>
              </a:rPr>
              <a:t>Dữ</a:t>
            </a:r>
            <a:r>
              <a:rPr lang="en-US" sz="2400" dirty="0">
                <a:solidFill>
                  <a:schemeClr val="bg1"/>
                </a:solidFill>
                <a:latin typeface="+mj-lt"/>
              </a:rPr>
              <a:t> </a:t>
            </a:r>
            <a:r>
              <a:rPr lang="en-US" sz="2400" dirty="0" err="1">
                <a:solidFill>
                  <a:schemeClr val="bg1"/>
                </a:solidFill>
                <a:latin typeface="+mj-lt"/>
              </a:rPr>
              <a:t>liệu</a:t>
            </a:r>
            <a:r>
              <a:rPr lang="en-US" sz="2400" dirty="0">
                <a:solidFill>
                  <a:schemeClr val="bg1"/>
                </a:solidFill>
                <a:latin typeface="+mj-lt"/>
              </a:rPr>
              <a:t> </a:t>
            </a:r>
            <a:r>
              <a:rPr lang="en-US" sz="2400" dirty="0" err="1">
                <a:solidFill>
                  <a:schemeClr val="bg1"/>
                </a:solidFill>
                <a:latin typeface="+mj-lt"/>
              </a:rPr>
              <a:t>ra</a:t>
            </a:r>
            <a:r>
              <a:rPr lang="en-US" sz="2400">
                <a:solidFill>
                  <a:schemeClr val="bg1"/>
                </a:solidFill>
                <a:latin typeface="+mj-lt"/>
              </a:rPr>
              <a:t>: </a:t>
            </a:r>
            <a:endParaRPr lang="vi-VN" sz="2400" dirty="0">
              <a:solidFill>
                <a:schemeClr val="bg1"/>
              </a:solidFill>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p:cNvSpPr/>
          <p:nvPr/>
        </p:nvSpPr>
        <p:spPr>
          <a:xfrm>
            <a:off x="1031914"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01814"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71713"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918764" y="1009650"/>
            <a:ext cx="16721415" cy="6875851"/>
          </a:xfrm>
          <a:prstGeom prst="rect">
            <a:avLst/>
          </a:prstGeom>
        </p:spPr>
        <p:txBody>
          <a:bodyPr lIns="0" tIns="0" rIns="0" bIns="0" rtlCol="0" anchor="t">
            <a:spAutoFit/>
          </a:bodyPr>
          <a:lstStyle/>
          <a:p>
            <a:pPr algn="just">
              <a:lnSpc>
                <a:spcPts val="4664"/>
              </a:lnSpc>
            </a:pPr>
            <a:r>
              <a:rPr lang="en-US" sz="3731" b="1" spc="145">
                <a:solidFill>
                  <a:srgbClr val="000000"/>
                </a:solidFill>
                <a:latin typeface="Source Sans Pro Bold"/>
                <a:ea typeface="Source Sans Pro Bold"/>
                <a:cs typeface="Source Sans Pro Bold"/>
                <a:sym typeface="Source Sans Pro Bold"/>
              </a:rPr>
              <a:t>Kết luận:</a:t>
            </a:r>
          </a:p>
          <a:p>
            <a:pPr algn="just">
              <a:lnSpc>
                <a:spcPts val="3308"/>
              </a:lnSpc>
            </a:pPr>
            <a:r>
              <a:rPr lang="en-US" sz="2646" b="1" spc="103">
                <a:solidFill>
                  <a:srgbClr val="000000"/>
                </a:solidFill>
                <a:latin typeface="Source Sans Pro Bold"/>
                <a:ea typeface="Source Sans Pro Bold"/>
                <a:cs typeface="Source Sans Pro Bold"/>
                <a:sym typeface="Source Sans Pro Bold"/>
              </a:rPr>
              <a:t>- Phân bố tuổi (Age):</a:t>
            </a:r>
          </a:p>
          <a:p>
            <a:pPr marL="571367" lvl="1" indent="-285683" algn="just">
              <a:lnSpc>
                <a:spcPts val="3308"/>
              </a:lnSpc>
              <a:buFont typeface="Arial"/>
              <a:buChar char="•"/>
            </a:pPr>
            <a:r>
              <a:rPr lang="en-US" sz="2646" spc="103">
                <a:solidFill>
                  <a:srgbClr val="000000"/>
                </a:solidFill>
                <a:latin typeface="Source Sans Pro"/>
                <a:ea typeface="Source Sans Pro"/>
                <a:cs typeface="Source Sans Pro"/>
                <a:sym typeface="Source Sans Pro"/>
              </a:rPr>
              <a:t>Dữ liệu tập trung chủ yếu trong khoảng 20–60 tuổi. </a:t>
            </a:r>
          </a:p>
          <a:p>
            <a:pPr marL="571367" lvl="1" indent="-285683" algn="just">
              <a:lnSpc>
                <a:spcPts val="3308"/>
              </a:lnSpc>
              <a:buFont typeface="Arial"/>
              <a:buChar char="•"/>
            </a:pPr>
            <a:r>
              <a:rPr lang="en-US" sz="2646" spc="103">
                <a:solidFill>
                  <a:srgbClr val="000000"/>
                </a:solidFill>
                <a:latin typeface="Source Sans Pro"/>
                <a:ea typeface="Source Sans Pro"/>
                <a:cs typeface="Source Sans Pro"/>
                <a:sym typeface="Source Sans Pro"/>
              </a:rPr>
              <a:t>Sau 60 tuổi số lượng điểm rất ít, nghĩa là mẫu khảo sát cho người lớn tuổi ít hơn.</a:t>
            </a:r>
          </a:p>
          <a:p>
            <a:pPr algn="just">
              <a:lnSpc>
                <a:spcPts val="3308"/>
              </a:lnSpc>
            </a:pPr>
            <a:r>
              <a:rPr lang="en-US" sz="2646" spc="103">
                <a:solidFill>
                  <a:srgbClr val="000000"/>
                </a:solidFill>
                <a:latin typeface="Source Sans Pro"/>
                <a:ea typeface="Source Sans Pro"/>
                <a:cs typeface="Source Sans Pro"/>
                <a:sym typeface="Source Sans Pro"/>
              </a:rPr>
              <a:t> </a:t>
            </a:r>
            <a:r>
              <a:rPr lang="en-US" sz="2646" b="1" spc="103">
                <a:solidFill>
                  <a:srgbClr val="000000"/>
                </a:solidFill>
                <a:latin typeface="Source Sans Pro Bold"/>
                <a:ea typeface="Source Sans Pro Bold"/>
                <a:cs typeface="Source Sans Pro Bold"/>
                <a:sym typeface="Source Sans Pro Bold"/>
              </a:rPr>
              <a:t>- Phân bố số lần mang thai (Pregnancies):</a:t>
            </a:r>
          </a:p>
          <a:p>
            <a:pPr marL="571367" lvl="1" indent="-285683" algn="just">
              <a:lnSpc>
                <a:spcPts val="3308"/>
              </a:lnSpc>
              <a:buFont typeface="Arial"/>
              <a:buChar char="•"/>
            </a:pPr>
            <a:r>
              <a:rPr lang="en-US" sz="2646" spc="103">
                <a:solidFill>
                  <a:srgbClr val="000000"/>
                </a:solidFill>
                <a:latin typeface="Source Sans Pro"/>
                <a:ea typeface="Source Sans Pro"/>
                <a:cs typeface="Source Sans Pro"/>
                <a:sym typeface="Source Sans Pro"/>
              </a:rPr>
              <a:t> Hầu hết các giá trị nằm trong khoảng 0–10 lần mang thai, nhưng có một số trường hợp ngoại lệ đến tận 17 lần.</a:t>
            </a:r>
          </a:p>
          <a:p>
            <a:pPr algn="just">
              <a:lnSpc>
                <a:spcPts val="3308"/>
              </a:lnSpc>
            </a:pPr>
            <a:r>
              <a:rPr lang="en-US" sz="2646" spc="103">
                <a:solidFill>
                  <a:srgbClr val="000000"/>
                </a:solidFill>
                <a:latin typeface="Source Sans Pro"/>
                <a:ea typeface="Source Sans Pro"/>
                <a:cs typeface="Source Sans Pro"/>
                <a:sym typeface="Source Sans Pro"/>
              </a:rPr>
              <a:t> </a:t>
            </a:r>
            <a:r>
              <a:rPr lang="en-US" sz="2646" b="1" spc="103">
                <a:solidFill>
                  <a:srgbClr val="000000"/>
                </a:solidFill>
                <a:latin typeface="Source Sans Pro Bold"/>
                <a:ea typeface="Source Sans Pro Bold"/>
                <a:cs typeface="Source Sans Pro Bold"/>
                <a:sym typeface="Source Sans Pro Bold"/>
              </a:rPr>
              <a:t>- So sánh Outcome (0 và 1):</a:t>
            </a:r>
          </a:p>
          <a:p>
            <a:pPr marL="571367" lvl="1" indent="-285683" algn="just">
              <a:lnSpc>
                <a:spcPts val="3308"/>
              </a:lnSpc>
              <a:buFont typeface="Arial"/>
              <a:buChar char="•"/>
            </a:pPr>
            <a:r>
              <a:rPr lang="en-US" sz="2646" spc="103">
                <a:solidFill>
                  <a:srgbClr val="000000"/>
                </a:solidFill>
                <a:latin typeface="Source Sans Pro"/>
                <a:ea typeface="Source Sans Pro"/>
                <a:cs typeface="Source Sans Pro"/>
                <a:sym typeface="Source Sans Pro"/>
              </a:rPr>
              <a:t> Outcome = 0 (màu xanh): có nhiều điểm hơn ở mức số lần mang thai thấp (0–5 lần).</a:t>
            </a:r>
          </a:p>
          <a:p>
            <a:pPr marL="571367" lvl="1" indent="-285683" algn="just">
              <a:lnSpc>
                <a:spcPts val="3308"/>
              </a:lnSpc>
              <a:buFont typeface="Arial"/>
              <a:buChar char="•"/>
            </a:pPr>
            <a:r>
              <a:rPr lang="en-US" sz="2646" spc="103">
                <a:solidFill>
                  <a:srgbClr val="000000"/>
                </a:solidFill>
                <a:latin typeface="Source Sans Pro"/>
                <a:ea typeface="Source Sans Pro"/>
                <a:cs typeface="Source Sans Pro"/>
                <a:sym typeface="Source Sans Pro"/>
              </a:rPr>
              <a:t> Outcome = 1 (màu cam): xuất hiện nhiều ở tuổi trung niên (30–50 tuổi) và thường có số lần mang thai từ 2–10.</a:t>
            </a:r>
          </a:p>
          <a:p>
            <a:pPr algn="just">
              <a:lnSpc>
                <a:spcPts val="3308"/>
              </a:lnSpc>
            </a:pPr>
            <a:r>
              <a:rPr lang="en-US" sz="2646" b="1" spc="103">
                <a:solidFill>
                  <a:srgbClr val="000000"/>
                </a:solidFill>
                <a:latin typeface="Source Sans Pro Bold"/>
                <a:ea typeface="Source Sans Pro Bold"/>
                <a:cs typeface="Source Sans Pro Bold"/>
                <a:sym typeface="Source Sans Pro Bold"/>
              </a:rPr>
              <a:t> - Xu hướng tổng quát:</a:t>
            </a:r>
          </a:p>
          <a:p>
            <a:pPr marL="571367" lvl="1" indent="-285683" algn="just">
              <a:lnSpc>
                <a:spcPts val="3308"/>
              </a:lnSpc>
              <a:buFont typeface="Arial"/>
              <a:buChar char="•"/>
            </a:pPr>
            <a:r>
              <a:rPr lang="en-US" sz="2646" spc="103">
                <a:solidFill>
                  <a:srgbClr val="000000"/>
                </a:solidFill>
                <a:latin typeface="Source Sans Pro"/>
                <a:ea typeface="Source Sans Pro"/>
                <a:cs typeface="Source Sans Pro"/>
                <a:sym typeface="Source Sans Pro"/>
              </a:rPr>
              <a:t> Người nhiều lần mang thai thường rơi vào nhóm Outcome = 1 nhiều hơn so với nhóm ít lần mang thai.</a:t>
            </a:r>
          </a:p>
          <a:p>
            <a:pPr marL="571367" lvl="1" indent="-285683" algn="just">
              <a:lnSpc>
                <a:spcPts val="3308"/>
              </a:lnSpc>
              <a:buFont typeface="Arial"/>
              <a:buChar char="•"/>
            </a:pPr>
            <a:r>
              <a:rPr lang="en-US" sz="2646" spc="103">
                <a:solidFill>
                  <a:srgbClr val="000000"/>
                </a:solidFill>
                <a:latin typeface="Source Sans Pro"/>
                <a:ea typeface="Source Sans Pro"/>
                <a:cs typeface="Source Sans Pro"/>
                <a:sym typeface="Source Sans Pro"/>
              </a:rPr>
              <a:t> Tuy nhiên, cũng có khá nhiều người Outcome = 0 ngay cả khi mang thai nhiều lần → nghĩa là không có mối quan hệ tuyến tính rõ rệt, chỉ là có xu hướng. </a:t>
            </a:r>
          </a:p>
          <a:p>
            <a:pPr algn="just">
              <a:lnSpc>
                <a:spcPts val="3308"/>
              </a:lnSpc>
            </a:pPr>
            <a:endParaRPr lang="en-US" sz="2646" spc="103">
              <a:solidFill>
                <a:srgbClr val="000000"/>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p:cNvSpPr/>
          <p:nvPr/>
        </p:nvSpPr>
        <p:spPr>
          <a:xfrm>
            <a:off x="1500959" y="1264788"/>
            <a:ext cx="14233712" cy="8486850"/>
          </a:xfrm>
          <a:custGeom>
            <a:avLst/>
            <a:gdLst/>
            <a:ahLst/>
            <a:cxnLst/>
            <a:rect l="l" t="t" r="r" b="b"/>
            <a:pathLst>
              <a:path w="14233712" h="8486850">
                <a:moveTo>
                  <a:pt x="0" y="0"/>
                </a:moveTo>
                <a:lnTo>
                  <a:pt x="14233711" y="0"/>
                </a:lnTo>
                <a:lnTo>
                  <a:pt x="14233711" y="8486851"/>
                </a:lnTo>
                <a:lnTo>
                  <a:pt x="0" y="848685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829719" y="471008"/>
            <a:ext cx="2551574" cy="557692"/>
          </a:xfrm>
          <a:prstGeom prst="rect">
            <a:avLst/>
          </a:prstGeom>
        </p:spPr>
        <p:txBody>
          <a:bodyPr lIns="0" tIns="0" rIns="0" bIns="0" rtlCol="0" anchor="t">
            <a:spAutoFit/>
          </a:bodyPr>
          <a:lstStyle/>
          <a:p>
            <a:pPr algn="ctr">
              <a:lnSpc>
                <a:spcPts val="4399"/>
              </a:lnSpc>
              <a:spcBef>
                <a:spcPct val="0"/>
              </a:spcBef>
            </a:pPr>
            <a:r>
              <a:rPr lang="en-US" sz="3825" b="1" spc="149">
                <a:solidFill>
                  <a:srgbClr val="000000"/>
                </a:solidFill>
                <a:latin typeface="Asap Bold"/>
                <a:ea typeface="Asap Bold"/>
                <a:cs typeface="Asap Bold"/>
                <a:sym typeface="Asap Bold"/>
              </a:rPr>
              <a:t>Heatmap: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30546"/>
            <a:ext cx="9887193" cy="7427754"/>
          </a:xfrm>
          <a:custGeom>
            <a:avLst/>
            <a:gdLst/>
            <a:ahLst/>
            <a:cxnLst/>
            <a:rect l="l" t="t" r="r" b="b"/>
            <a:pathLst>
              <a:path w="9887193" h="7427754">
                <a:moveTo>
                  <a:pt x="0" y="0"/>
                </a:moveTo>
                <a:lnTo>
                  <a:pt x="9887193" y="0"/>
                </a:lnTo>
                <a:lnTo>
                  <a:pt x="9887193" y="7427754"/>
                </a:lnTo>
                <a:lnTo>
                  <a:pt x="0" y="742775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062860" y="2743881"/>
            <a:ext cx="7992032" cy="5038010"/>
          </a:xfrm>
          <a:prstGeom prst="rect">
            <a:avLst/>
          </a:prstGeom>
        </p:spPr>
        <p:txBody>
          <a:bodyPr lIns="0" tIns="0" rIns="0" bIns="0" rtlCol="0" anchor="t">
            <a:spAutoFit/>
          </a:bodyPr>
          <a:lstStyle/>
          <a:p>
            <a:pPr marL="623398" lvl="1" indent="-311699" algn="l">
              <a:lnSpc>
                <a:spcPts val="3320"/>
              </a:lnSpc>
              <a:spcBef>
                <a:spcPct val="0"/>
              </a:spcBef>
              <a:buFont typeface="Arial"/>
              <a:buChar char="•"/>
            </a:pPr>
            <a:r>
              <a:rPr lang="en-US" sz="2887" spc="112">
                <a:solidFill>
                  <a:srgbClr val="000000"/>
                </a:solidFill>
                <a:latin typeface="Source Sans Pro"/>
                <a:ea typeface="Source Sans Pro"/>
                <a:cs typeface="Source Sans Pro"/>
                <a:sym typeface="Source Sans Pro"/>
              </a:rPr>
              <a:t>Xu hướng chung: khi tuổi tăng thì số lần mang thai trung bình cũng cao hơn → phù hợp với thực tế sinh học.</a:t>
            </a:r>
          </a:p>
          <a:p>
            <a:pPr marL="623398" lvl="1" indent="-311699" algn="l">
              <a:lnSpc>
                <a:spcPts val="3320"/>
              </a:lnSpc>
              <a:spcBef>
                <a:spcPct val="0"/>
              </a:spcBef>
              <a:buFont typeface="Arial"/>
              <a:buChar char="•"/>
            </a:pPr>
            <a:r>
              <a:rPr lang="en-US" sz="2887" spc="112">
                <a:solidFill>
                  <a:srgbClr val="000000"/>
                </a:solidFill>
                <a:latin typeface="Source Sans Pro"/>
                <a:ea typeface="Source Sans Pro"/>
                <a:cs typeface="Source Sans Pro"/>
                <a:sym typeface="Source Sans Pro"/>
              </a:rPr>
              <a:t>Độ phân tán: các cột boxplot càng cao ở nhóm tuổi lớn cho thấy sự khác biệt giữa phụ nữ cùng độ tuổi về số lần mang thai.</a:t>
            </a:r>
          </a:p>
          <a:p>
            <a:pPr marL="623398" lvl="1" indent="-311699" algn="l">
              <a:lnSpc>
                <a:spcPts val="3320"/>
              </a:lnSpc>
              <a:spcBef>
                <a:spcPct val="0"/>
              </a:spcBef>
              <a:buFont typeface="Arial"/>
              <a:buChar char="•"/>
            </a:pPr>
            <a:r>
              <a:rPr lang="en-US" sz="2887" spc="112">
                <a:solidFill>
                  <a:srgbClr val="000000"/>
                </a:solidFill>
                <a:latin typeface="Source Sans Pro"/>
                <a:ea typeface="Source Sans Pro"/>
                <a:cs typeface="Source Sans Pro"/>
                <a:sym typeface="Source Sans Pro"/>
              </a:rPr>
              <a:t>Ngoại lệ (outliers): xuất hiện khá nhiều điểm bất thường, ví dụ có người trẻ nhưng số lần mang thai cao, hoặc ngược lại.</a:t>
            </a:r>
          </a:p>
          <a:p>
            <a:pPr marL="623398" lvl="1" indent="-311699" algn="l">
              <a:lnSpc>
                <a:spcPts val="3320"/>
              </a:lnSpc>
              <a:spcBef>
                <a:spcPct val="0"/>
              </a:spcBef>
              <a:buFont typeface="Arial"/>
              <a:buChar char="•"/>
            </a:pPr>
            <a:r>
              <a:rPr lang="en-US" sz="2887" spc="112">
                <a:solidFill>
                  <a:srgbClr val="000000"/>
                </a:solidFill>
                <a:latin typeface="Source Sans Pro"/>
                <a:ea typeface="Source Sans Pro"/>
                <a:cs typeface="Source Sans Pro"/>
                <a:sym typeface="Source Sans Pro"/>
              </a:rPr>
              <a:t>Kết luận: Pregnancies và Age có tương quan dương mạnh (cũng được xác nhận trong ma trận tương quan ~0.54).</a:t>
            </a:r>
          </a:p>
        </p:txBody>
      </p:sp>
      <p:sp>
        <p:nvSpPr>
          <p:cNvPr id="4" name="TextBox 4"/>
          <p:cNvSpPr txBox="1"/>
          <p:nvPr/>
        </p:nvSpPr>
        <p:spPr>
          <a:xfrm>
            <a:off x="1192964" y="1047750"/>
            <a:ext cx="2264221" cy="637195"/>
          </a:xfrm>
          <a:prstGeom prst="rect">
            <a:avLst/>
          </a:prstGeom>
        </p:spPr>
        <p:txBody>
          <a:bodyPr lIns="0" tIns="0" rIns="0" bIns="0" rtlCol="0" anchor="t">
            <a:spAutoFit/>
          </a:bodyPr>
          <a:lstStyle/>
          <a:p>
            <a:pPr algn="ctr">
              <a:lnSpc>
                <a:spcPts val="4997"/>
              </a:lnSpc>
              <a:spcBef>
                <a:spcPct val="0"/>
              </a:spcBef>
            </a:pPr>
            <a:r>
              <a:rPr lang="en-US" sz="4345" b="1" spc="169">
                <a:solidFill>
                  <a:srgbClr val="000000"/>
                </a:solidFill>
                <a:latin typeface="Source Sans Pro Bold"/>
                <a:ea typeface="Source Sans Pro Bold"/>
                <a:cs typeface="Source Sans Pro Bold"/>
                <a:sym typeface="Source Sans Pro Bold"/>
              </a:rPr>
              <a:t>Boxplot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9617" y="2375370"/>
            <a:ext cx="8924383" cy="6882930"/>
          </a:xfrm>
          <a:custGeom>
            <a:avLst/>
            <a:gdLst/>
            <a:ahLst/>
            <a:cxnLst/>
            <a:rect l="l" t="t" r="r" b="b"/>
            <a:pathLst>
              <a:path w="8924383" h="6882930">
                <a:moveTo>
                  <a:pt x="0" y="0"/>
                </a:moveTo>
                <a:lnTo>
                  <a:pt x="8924383" y="0"/>
                </a:lnTo>
                <a:lnTo>
                  <a:pt x="8924383" y="6882930"/>
                </a:lnTo>
                <a:lnTo>
                  <a:pt x="0" y="688293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44000" y="3232261"/>
            <a:ext cx="8817061" cy="4264451"/>
          </a:xfrm>
          <a:prstGeom prst="rect">
            <a:avLst/>
          </a:prstGeom>
        </p:spPr>
        <p:txBody>
          <a:bodyPr lIns="0" tIns="0" rIns="0" bIns="0" rtlCol="0" anchor="t">
            <a:spAutoFit/>
          </a:bodyPr>
          <a:lstStyle/>
          <a:p>
            <a:pPr marL="793742" lvl="1" indent="-396871" algn="l">
              <a:lnSpc>
                <a:spcPts val="4227"/>
              </a:lnSpc>
              <a:spcBef>
                <a:spcPct val="0"/>
              </a:spcBef>
              <a:buFont typeface="Arial"/>
              <a:buChar char="•"/>
            </a:pPr>
            <a:r>
              <a:rPr lang="en-US" sz="3676" spc="143">
                <a:solidFill>
                  <a:srgbClr val="000000"/>
                </a:solidFill>
                <a:latin typeface="Source Sans Pro"/>
                <a:ea typeface="Source Sans Pro"/>
                <a:cs typeface="Source Sans Pro"/>
                <a:sym typeface="Source Sans Pro"/>
              </a:rPr>
              <a:t>Violin plot cho thấy số lần mang thai ở nhóm mắc tiểu đường thường cao hơn nhóm không mắc.</a:t>
            </a:r>
          </a:p>
          <a:p>
            <a:pPr marL="793742" lvl="1" indent="-396871" algn="l">
              <a:lnSpc>
                <a:spcPts val="4227"/>
              </a:lnSpc>
              <a:spcBef>
                <a:spcPct val="0"/>
              </a:spcBef>
              <a:buFont typeface="Arial"/>
              <a:buChar char="•"/>
            </a:pPr>
            <a:r>
              <a:rPr lang="en-US" sz="3676" spc="143">
                <a:solidFill>
                  <a:srgbClr val="000000"/>
                </a:solidFill>
                <a:latin typeface="Source Sans Pro"/>
                <a:ea typeface="Source Sans Pro"/>
                <a:cs typeface="Source Sans Pro"/>
                <a:sym typeface="Source Sans Pro"/>
              </a:rPr>
              <a:t>Nhóm không mắc tiểu đường tập trung ở Pregnancies thấp (0–2).</a:t>
            </a:r>
          </a:p>
          <a:p>
            <a:pPr marL="793742" lvl="1" indent="-396871" algn="l">
              <a:lnSpc>
                <a:spcPts val="4227"/>
              </a:lnSpc>
              <a:spcBef>
                <a:spcPct val="0"/>
              </a:spcBef>
              <a:buFont typeface="Arial"/>
              <a:buChar char="•"/>
            </a:pPr>
            <a:r>
              <a:rPr lang="en-US" sz="3676" spc="143">
                <a:solidFill>
                  <a:srgbClr val="000000"/>
                </a:solidFill>
                <a:latin typeface="Source Sans Pro"/>
                <a:ea typeface="Source Sans Pro"/>
                <a:cs typeface="Source Sans Pro"/>
                <a:sym typeface="Source Sans Pro"/>
              </a:rPr>
              <a:t>Kết quả phù hợp với phân tích y khoa: nhiều lần mang thai có thể làm tăng nguy cơ mắc tiểu đường type 2.</a:t>
            </a:r>
          </a:p>
        </p:txBody>
      </p:sp>
      <p:sp>
        <p:nvSpPr>
          <p:cNvPr id="4" name="TextBox 4"/>
          <p:cNvSpPr txBox="1"/>
          <p:nvPr/>
        </p:nvSpPr>
        <p:spPr>
          <a:xfrm>
            <a:off x="1151898" y="1396811"/>
            <a:ext cx="2795360" cy="587375"/>
          </a:xfrm>
          <a:prstGeom prst="rect">
            <a:avLst/>
          </a:prstGeom>
        </p:spPr>
        <p:txBody>
          <a:bodyPr lIns="0" tIns="0" rIns="0" bIns="0" rtlCol="0" anchor="t">
            <a:spAutoFit/>
          </a:bodyPr>
          <a:lstStyle/>
          <a:p>
            <a:pPr algn="ctr">
              <a:lnSpc>
                <a:spcPts val="4599"/>
              </a:lnSpc>
              <a:spcBef>
                <a:spcPct val="0"/>
              </a:spcBef>
            </a:pPr>
            <a:r>
              <a:rPr lang="en-US" sz="3999" b="1" spc="155">
                <a:solidFill>
                  <a:srgbClr val="000000"/>
                </a:solidFill>
                <a:latin typeface="Source Sans Pro Bold"/>
                <a:ea typeface="Source Sans Pro Bold"/>
                <a:cs typeface="Source Sans Pro Bold"/>
                <a:sym typeface="Source Sans Pro Bold"/>
              </a:rPr>
              <a:t>Violin plot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TextBox 3"/>
          <p:cNvSpPr txBox="1"/>
          <p:nvPr/>
        </p:nvSpPr>
        <p:spPr>
          <a:xfrm>
            <a:off x="679639" y="1170948"/>
            <a:ext cx="17136102" cy="7370978"/>
          </a:xfrm>
          <a:prstGeom prst="rect">
            <a:avLst/>
          </a:prstGeom>
        </p:spPr>
        <p:txBody>
          <a:bodyPr lIns="0" tIns="0" rIns="0" bIns="0" rtlCol="0" anchor="t">
            <a:spAutoFit/>
          </a:bodyPr>
          <a:lstStyle/>
          <a:p>
            <a:pPr algn="just">
              <a:lnSpc>
                <a:spcPts val="4468"/>
              </a:lnSpc>
              <a:spcBef>
                <a:spcPct val="0"/>
              </a:spcBef>
            </a:pPr>
            <a:r>
              <a:rPr lang="en-US" sz="3885" b="1" spc="151">
                <a:solidFill>
                  <a:srgbClr val="000000"/>
                </a:solidFill>
                <a:latin typeface="Source Sans Pro Bold"/>
                <a:ea typeface="Source Sans Pro Bold"/>
                <a:cs typeface="Source Sans Pro Bold"/>
                <a:sym typeface="Source Sans Pro Bold"/>
              </a:rPr>
              <a:t>Kết luận: </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ADAP đã chứng minh tiềm năng dự báo tiểu đường từ những năm 1980, mở đầu cho ứng dụng trí tuệ nhân tạo trong y tế.</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Pima Indians dataset trở thành một benchmark quan trọng trong nghiên cứu Machine Learning y tế.</a:t>
            </a:r>
          </a:p>
          <a:p>
            <a:pPr algn="just">
              <a:lnSpc>
                <a:spcPts val="3872"/>
              </a:lnSpc>
              <a:spcBef>
                <a:spcPct val="0"/>
              </a:spcBef>
            </a:pPr>
            <a:endParaRPr lang="en-US" sz="3367" spc="131">
              <a:solidFill>
                <a:srgbClr val="000000"/>
              </a:solidFill>
              <a:latin typeface="Source Sans Pro"/>
              <a:ea typeface="Source Sans Pro"/>
              <a:cs typeface="Source Sans Pro"/>
              <a:sym typeface="Source Sans Pro"/>
            </a:endParaRP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Hướng phát triển:</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Ứng dụng các mô hình hiện đại hơn (Deep Neural Network, XGBoost, AutoML).</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Cải thiện độ chính xác dự báo và tính ứng dụng thực tiễn.</a:t>
            </a:r>
          </a:p>
          <a:p>
            <a:pPr algn="just">
              <a:lnSpc>
                <a:spcPts val="3872"/>
              </a:lnSpc>
              <a:spcBef>
                <a:spcPct val="0"/>
              </a:spcBef>
            </a:pPr>
            <a:endParaRPr lang="en-US" sz="3367" spc="131">
              <a:solidFill>
                <a:srgbClr val="000000"/>
              </a:solidFill>
              <a:latin typeface="Source Sans Pro"/>
              <a:ea typeface="Source Sans Pro"/>
              <a:cs typeface="Source Sans Pro"/>
              <a:sym typeface="Source Sans Pro"/>
            </a:endParaRP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Ý nghĩa thực tế:</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Hỗ trợ bác sĩ sàng lọc sớm bệnh nhân có nguy cơ cao.</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Giúp bệnh nhân nhận thức và phòng ngừa tiểu đường từ sớm.</a:t>
            </a:r>
          </a:p>
          <a:p>
            <a:pPr algn="just">
              <a:lnSpc>
                <a:spcPts val="3872"/>
              </a:lnSpc>
              <a:spcBef>
                <a:spcPct val="0"/>
              </a:spcBef>
            </a:pPr>
            <a:r>
              <a:rPr lang="en-US" sz="3367" spc="131">
                <a:solidFill>
                  <a:srgbClr val="000000"/>
                </a:solidFill>
                <a:latin typeface="Source Sans Pro"/>
                <a:ea typeface="Source Sans Pro"/>
                <a:cs typeface="Source Sans Pro"/>
                <a:sym typeface="Source Sans Pro"/>
              </a:rPr>
              <a:t>+ Góp phần nâng cao chất lượng chăm sóc sức khỏe cộng đồng.</a:t>
            </a:r>
          </a:p>
          <a:p>
            <a:pPr algn="just">
              <a:lnSpc>
                <a:spcPts val="4468"/>
              </a:lnSpc>
              <a:spcBef>
                <a:spcPct val="0"/>
              </a:spcBef>
            </a:pPr>
            <a:r>
              <a:rPr lang="en-US" sz="3885" spc="151">
                <a:solidFill>
                  <a:srgbClr val="000000"/>
                </a:solidFill>
                <a:latin typeface="Source Sans Pro"/>
                <a:ea typeface="Source Sans Pro"/>
                <a:cs typeface="Source Sans Pro"/>
                <a:sym typeface="Source Sans Pro"/>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p:cNvSpPr/>
          <p:nvPr/>
        </p:nvSpPr>
        <p:spPr>
          <a:xfrm>
            <a:off x="0" y="0"/>
            <a:ext cx="18799166" cy="12540610"/>
          </a:xfrm>
          <a:custGeom>
            <a:avLst/>
            <a:gdLst/>
            <a:ahLst/>
            <a:cxnLst/>
            <a:rect l="l" t="t" r="r" b="b"/>
            <a:pathLst>
              <a:path w="18799166" h="12540610">
                <a:moveTo>
                  <a:pt x="0" y="0"/>
                </a:moveTo>
                <a:lnTo>
                  <a:pt x="18799166" y="0"/>
                </a:lnTo>
                <a:lnTo>
                  <a:pt x="18799166" y="12540610"/>
                </a:lnTo>
                <a:lnTo>
                  <a:pt x="0" y="12540610"/>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rot="-2700000">
            <a:off x="7278105" y="4560546"/>
            <a:ext cx="16683427" cy="7187469"/>
            <a:chOff x="0" y="0"/>
            <a:chExt cx="4393989" cy="1892996"/>
          </a:xfrm>
        </p:grpSpPr>
        <p:sp>
          <p:nvSpPr>
            <p:cNvPr id="5" name="Freeform 5"/>
            <p:cNvSpPr/>
            <p:nvPr/>
          </p:nvSpPr>
          <p:spPr>
            <a:xfrm>
              <a:off x="0" y="0"/>
              <a:ext cx="4393989" cy="1892996"/>
            </a:xfrm>
            <a:custGeom>
              <a:avLst/>
              <a:gdLst/>
              <a:ahLst/>
              <a:cxnLst/>
              <a:rect l="l" t="t" r="r" b="b"/>
              <a:pathLst>
                <a:path w="4393989" h="1892996">
                  <a:moveTo>
                    <a:pt x="0" y="0"/>
                  </a:moveTo>
                  <a:lnTo>
                    <a:pt x="4393989" y="0"/>
                  </a:lnTo>
                  <a:lnTo>
                    <a:pt x="4393989" y="1892996"/>
                  </a:lnTo>
                  <a:lnTo>
                    <a:pt x="0" y="1892996"/>
                  </a:lnTo>
                  <a:close/>
                </a:path>
              </a:pathLst>
            </a:custGeom>
            <a:solidFill>
              <a:srgbClr val="00B2BD">
                <a:alpha val="1961"/>
              </a:srgbClr>
            </a:solidFill>
          </p:spPr>
          <p:txBody>
            <a:bodyPr/>
            <a:lstStyle/>
            <a:p>
              <a:endParaRPr lang="en-US"/>
            </a:p>
          </p:txBody>
        </p:sp>
        <p:sp>
          <p:nvSpPr>
            <p:cNvPr id="6" name="TextBox 6"/>
            <p:cNvSpPr txBox="1"/>
            <p:nvPr/>
          </p:nvSpPr>
          <p:spPr>
            <a:xfrm>
              <a:off x="0" y="-38100"/>
              <a:ext cx="4393989" cy="1931096"/>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028700" y="1028700"/>
            <a:ext cx="1496914" cy="362504"/>
            <a:chOff x="0" y="0"/>
            <a:chExt cx="1678175" cy="406400"/>
          </a:xfrm>
        </p:grpSpPr>
        <p:sp>
          <p:nvSpPr>
            <p:cNvPr id="8" name="Freeform 8"/>
            <p:cNvSpPr/>
            <p:nvPr/>
          </p:nvSpPr>
          <p:spPr>
            <a:xfrm>
              <a:off x="0" y="0"/>
              <a:ext cx="1678175" cy="406400"/>
            </a:xfrm>
            <a:custGeom>
              <a:avLst/>
              <a:gdLst/>
              <a:ahLst/>
              <a:cxnLst/>
              <a:rect l="l" t="t" r="r" b="b"/>
              <a:pathLst>
                <a:path w="1678175" h="406400">
                  <a:moveTo>
                    <a:pt x="1474975" y="0"/>
                  </a:moveTo>
                  <a:cubicBezTo>
                    <a:pt x="1587200" y="0"/>
                    <a:pt x="1678175" y="90976"/>
                    <a:pt x="1678175" y="203200"/>
                  </a:cubicBezTo>
                  <a:cubicBezTo>
                    <a:pt x="1678175" y="315424"/>
                    <a:pt x="1587200" y="406400"/>
                    <a:pt x="1474975" y="406400"/>
                  </a:cubicBezTo>
                  <a:lnTo>
                    <a:pt x="203200" y="406400"/>
                  </a:lnTo>
                  <a:cubicBezTo>
                    <a:pt x="90976" y="406400"/>
                    <a:pt x="0" y="315424"/>
                    <a:pt x="0" y="203200"/>
                  </a:cubicBezTo>
                  <a:cubicBezTo>
                    <a:pt x="0" y="90976"/>
                    <a:pt x="90976" y="0"/>
                    <a:pt x="203200" y="0"/>
                  </a:cubicBezTo>
                  <a:close/>
                </a:path>
              </a:pathLst>
            </a:custGeom>
            <a:solidFill>
              <a:srgbClr val="00B2BD"/>
            </a:solidFill>
          </p:spPr>
          <p:txBody>
            <a:bodyPr/>
            <a:lstStyle/>
            <a:p>
              <a:endParaRPr lang="en-US"/>
            </a:p>
          </p:txBody>
        </p:sp>
        <p:sp>
          <p:nvSpPr>
            <p:cNvPr id="9" name="TextBox 9"/>
            <p:cNvSpPr txBox="1"/>
            <p:nvPr/>
          </p:nvSpPr>
          <p:spPr>
            <a:xfrm>
              <a:off x="0" y="-38100"/>
              <a:ext cx="1678175" cy="444500"/>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2525614" y="1190902"/>
            <a:ext cx="3626498" cy="38100"/>
          </a:xfrm>
          <a:prstGeom prst="line">
            <a:avLst/>
          </a:prstGeom>
          <a:ln w="38100" cap="flat">
            <a:solidFill>
              <a:srgbClr val="00B2BD"/>
            </a:solidFill>
            <a:prstDash val="solid"/>
            <a:headEnd type="none" w="sm" len="sm"/>
            <a:tailEnd type="none" w="sm" len="sm"/>
          </a:ln>
        </p:spPr>
        <p:txBody>
          <a:bodyPr/>
          <a:lstStyle/>
          <a:p>
            <a:endParaRPr lang="en-US"/>
          </a:p>
        </p:txBody>
      </p:sp>
      <p:sp>
        <p:nvSpPr>
          <p:cNvPr id="11" name="Freeform 11"/>
          <p:cNvSpPr/>
          <p:nvPr/>
        </p:nvSpPr>
        <p:spPr>
          <a:xfrm>
            <a:off x="1028700" y="5825715"/>
            <a:ext cx="284175" cy="284175"/>
          </a:xfrm>
          <a:custGeom>
            <a:avLst/>
            <a:gdLst/>
            <a:ahLst/>
            <a:cxnLst/>
            <a:rect l="l" t="t" r="r" b="b"/>
            <a:pathLst>
              <a:path w="284175" h="284175">
                <a:moveTo>
                  <a:pt x="0" y="0"/>
                </a:moveTo>
                <a:lnTo>
                  <a:pt x="284175" y="0"/>
                </a:lnTo>
                <a:lnTo>
                  <a:pt x="284175" y="284174"/>
                </a:lnTo>
                <a:lnTo>
                  <a:pt x="0" y="284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398600" y="5825715"/>
            <a:ext cx="284175" cy="284175"/>
          </a:xfrm>
          <a:custGeom>
            <a:avLst/>
            <a:gdLst/>
            <a:ahLst/>
            <a:cxnLst/>
            <a:rect l="l" t="t" r="r" b="b"/>
            <a:pathLst>
              <a:path w="284175" h="284175">
                <a:moveTo>
                  <a:pt x="0" y="0"/>
                </a:moveTo>
                <a:lnTo>
                  <a:pt x="284175" y="0"/>
                </a:lnTo>
                <a:lnTo>
                  <a:pt x="284175" y="284174"/>
                </a:lnTo>
                <a:lnTo>
                  <a:pt x="0" y="284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768500" y="5825715"/>
            <a:ext cx="284175" cy="284175"/>
          </a:xfrm>
          <a:custGeom>
            <a:avLst/>
            <a:gdLst/>
            <a:ahLst/>
            <a:cxnLst/>
            <a:rect l="l" t="t" r="r" b="b"/>
            <a:pathLst>
              <a:path w="284175" h="284175">
                <a:moveTo>
                  <a:pt x="0" y="0"/>
                </a:moveTo>
                <a:lnTo>
                  <a:pt x="284174" y="0"/>
                </a:lnTo>
                <a:lnTo>
                  <a:pt x="284174" y="284174"/>
                </a:lnTo>
                <a:lnTo>
                  <a:pt x="0" y="284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5250779" y="3655826"/>
            <a:ext cx="9695620" cy="2041795"/>
          </a:xfrm>
          <a:prstGeom prst="rect">
            <a:avLst/>
          </a:prstGeom>
        </p:spPr>
        <p:txBody>
          <a:bodyPr lIns="0" tIns="0" rIns="0" bIns="0" rtlCol="0" anchor="t">
            <a:spAutoFit/>
          </a:bodyPr>
          <a:lstStyle/>
          <a:p>
            <a:pPr algn="l">
              <a:lnSpc>
                <a:spcPts val="16725"/>
              </a:lnSpc>
            </a:pPr>
            <a:r>
              <a:rPr lang="en-US" sz="11947" spc="465">
                <a:solidFill>
                  <a:srgbClr val="292929"/>
                </a:solidFill>
                <a:latin typeface="Anton"/>
                <a:ea typeface="Anton"/>
                <a:cs typeface="Anton"/>
                <a:sym typeface="Anton"/>
              </a:rPr>
              <a:t>THANK</a:t>
            </a:r>
          </a:p>
        </p:txBody>
      </p:sp>
      <p:sp>
        <p:nvSpPr>
          <p:cNvPr id="15" name="TextBox 15"/>
          <p:cNvSpPr txBox="1"/>
          <p:nvPr/>
        </p:nvSpPr>
        <p:spPr>
          <a:xfrm>
            <a:off x="5250779" y="5207285"/>
            <a:ext cx="9695620" cy="2041795"/>
          </a:xfrm>
          <a:prstGeom prst="rect">
            <a:avLst/>
          </a:prstGeom>
        </p:spPr>
        <p:txBody>
          <a:bodyPr lIns="0" tIns="0" rIns="0" bIns="0" rtlCol="0" anchor="t">
            <a:spAutoFit/>
          </a:bodyPr>
          <a:lstStyle/>
          <a:p>
            <a:pPr algn="l">
              <a:lnSpc>
                <a:spcPts val="16725"/>
              </a:lnSpc>
            </a:pPr>
            <a:r>
              <a:rPr lang="en-US" sz="11947" spc="465">
                <a:solidFill>
                  <a:srgbClr val="292929"/>
                </a:solidFill>
                <a:latin typeface="Anton"/>
                <a:ea typeface="Anton"/>
                <a:cs typeface="Anton"/>
                <a:sym typeface="Anton"/>
              </a:rPr>
              <a:t>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grpSp>
        <p:nvGrpSpPr>
          <p:cNvPr id="3" name="Group 3"/>
          <p:cNvGrpSpPr/>
          <p:nvPr/>
        </p:nvGrpSpPr>
        <p:grpSpPr>
          <a:xfrm>
            <a:off x="0" y="0"/>
            <a:ext cx="4940543" cy="10287000"/>
            <a:chOff x="0" y="0"/>
            <a:chExt cx="1301213" cy="2709333"/>
          </a:xfrm>
        </p:grpSpPr>
        <p:sp>
          <p:nvSpPr>
            <p:cNvPr id="4" name="Freeform 4"/>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solidFill>
              <a:srgbClr val="00B2BD"/>
            </a:solidFill>
          </p:spPr>
          <p:txBody>
            <a:bodyPr/>
            <a:lstStyle/>
            <a:p>
              <a:endParaRPr lang="en-US"/>
            </a:p>
          </p:txBody>
        </p:sp>
        <p:sp>
          <p:nvSpPr>
            <p:cNvPr id="5" name="TextBox 5"/>
            <p:cNvSpPr txBox="1"/>
            <p:nvPr/>
          </p:nvSpPr>
          <p:spPr>
            <a:xfrm>
              <a:off x="0" y="-38100"/>
              <a:ext cx="130121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875681" y="2082139"/>
            <a:ext cx="6129724" cy="6122721"/>
            <a:chOff x="0" y="0"/>
            <a:chExt cx="8172966" cy="8163628"/>
          </a:xfrm>
        </p:grpSpPr>
        <p:pic>
          <p:nvPicPr>
            <p:cNvPr id="7" name="Picture 7"/>
            <p:cNvPicPr>
              <a:picLocks noChangeAspect="1"/>
            </p:cNvPicPr>
            <p:nvPr/>
          </p:nvPicPr>
          <p:blipFill>
            <a:blip r:embed="rId3"/>
            <a:srcRect l="16628" r="16628"/>
            <a:stretch>
              <a:fillRect/>
            </a:stretch>
          </p:blipFill>
          <p:spPr>
            <a:xfrm>
              <a:off x="0" y="0"/>
              <a:ext cx="8172966" cy="8163628"/>
            </a:xfrm>
            <a:prstGeom prst="rect">
              <a:avLst/>
            </a:prstGeom>
          </p:spPr>
        </p:pic>
      </p:grpSp>
      <p:grpSp>
        <p:nvGrpSpPr>
          <p:cNvPr id="8" name="Group 8"/>
          <p:cNvGrpSpPr/>
          <p:nvPr/>
        </p:nvGrpSpPr>
        <p:grpSpPr>
          <a:xfrm rot="-2700000">
            <a:off x="7278105" y="4560546"/>
            <a:ext cx="16683427" cy="7187469"/>
            <a:chOff x="0" y="0"/>
            <a:chExt cx="4393989" cy="1892996"/>
          </a:xfrm>
        </p:grpSpPr>
        <p:sp>
          <p:nvSpPr>
            <p:cNvPr id="9" name="Freeform 9"/>
            <p:cNvSpPr/>
            <p:nvPr/>
          </p:nvSpPr>
          <p:spPr>
            <a:xfrm>
              <a:off x="0" y="0"/>
              <a:ext cx="4393989" cy="1892996"/>
            </a:xfrm>
            <a:custGeom>
              <a:avLst/>
              <a:gdLst/>
              <a:ahLst/>
              <a:cxnLst/>
              <a:rect l="l" t="t" r="r" b="b"/>
              <a:pathLst>
                <a:path w="4393989" h="1892996">
                  <a:moveTo>
                    <a:pt x="0" y="0"/>
                  </a:moveTo>
                  <a:lnTo>
                    <a:pt x="4393989" y="0"/>
                  </a:lnTo>
                  <a:lnTo>
                    <a:pt x="4393989" y="1892996"/>
                  </a:lnTo>
                  <a:lnTo>
                    <a:pt x="0" y="1892996"/>
                  </a:lnTo>
                  <a:close/>
                </a:path>
              </a:pathLst>
            </a:custGeom>
            <a:solidFill>
              <a:srgbClr val="00B2BD">
                <a:alpha val="1961"/>
              </a:srgbClr>
            </a:solidFill>
          </p:spPr>
          <p:txBody>
            <a:bodyPr/>
            <a:lstStyle/>
            <a:p>
              <a:endParaRPr lang="en-US"/>
            </a:p>
          </p:txBody>
        </p:sp>
        <p:sp>
          <p:nvSpPr>
            <p:cNvPr id="10" name="TextBox 10"/>
            <p:cNvSpPr txBox="1"/>
            <p:nvPr/>
          </p:nvSpPr>
          <p:spPr>
            <a:xfrm>
              <a:off x="0" y="-38100"/>
              <a:ext cx="4393989" cy="1931096"/>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6235326"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6605225"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6975125"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4" name="Group 14"/>
          <p:cNvGrpSpPr/>
          <p:nvPr/>
        </p:nvGrpSpPr>
        <p:grpSpPr>
          <a:xfrm>
            <a:off x="8131309" y="2082139"/>
            <a:ext cx="9127991" cy="6122721"/>
            <a:chOff x="0" y="0"/>
            <a:chExt cx="14544035" cy="9755605"/>
          </a:xfrm>
        </p:grpSpPr>
        <p:sp>
          <p:nvSpPr>
            <p:cNvPr id="15" name="Freeform 15"/>
            <p:cNvSpPr/>
            <p:nvPr/>
          </p:nvSpPr>
          <p:spPr>
            <a:xfrm>
              <a:off x="0" y="0"/>
              <a:ext cx="14544035" cy="9755605"/>
            </a:xfrm>
            <a:custGeom>
              <a:avLst/>
              <a:gdLst/>
              <a:ahLst/>
              <a:cxnLst/>
              <a:rect l="l" t="t" r="r" b="b"/>
              <a:pathLst>
                <a:path w="14544035" h="9755605">
                  <a:moveTo>
                    <a:pt x="0" y="0"/>
                  </a:moveTo>
                  <a:lnTo>
                    <a:pt x="0" y="9755605"/>
                  </a:lnTo>
                  <a:lnTo>
                    <a:pt x="14544035" y="9755605"/>
                  </a:lnTo>
                  <a:lnTo>
                    <a:pt x="14544035" y="0"/>
                  </a:lnTo>
                  <a:lnTo>
                    <a:pt x="0" y="0"/>
                  </a:lnTo>
                  <a:close/>
                  <a:moveTo>
                    <a:pt x="14483076" y="9694645"/>
                  </a:moveTo>
                  <a:lnTo>
                    <a:pt x="59690" y="9694645"/>
                  </a:lnTo>
                  <a:lnTo>
                    <a:pt x="59690" y="59690"/>
                  </a:lnTo>
                  <a:lnTo>
                    <a:pt x="14483076" y="59690"/>
                  </a:lnTo>
                  <a:lnTo>
                    <a:pt x="14483076" y="9694645"/>
                  </a:lnTo>
                  <a:close/>
                </a:path>
              </a:pathLst>
            </a:custGeom>
            <a:solidFill>
              <a:srgbClr val="00B2BD"/>
            </a:solidFill>
          </p:spPr>
          <p:txBody>
            <a:bodyPr/>
            <a:lstStyle/>
            <a:p>
              <a:endParaRPr lang="en-US"/>
            </a:p>
          </p:txBody>
        </p:sp>
      </p:grpSp>
      <p:sp>
        <p:nvSpPr>
          <p:cNvPr id="16" name="TextBox 16"/>
          <p:cNvSpPr txBox="1"/>
          <p:nvPr/>
        </p:nvSpPr>
        <p:spPr>
          <a:xfrm>
            <a:off x="8496823" y="2589261"/>
            <a:ext cx="1646398" cy="1025525"/>
          </a:xfrm>
          <a:prstGeom prst="rect">
            <a:avLst/>
          </a:prstGeom>
        </p:spPr>
        <p:txBody>
          <a:bodyPr lIns="0" tIns="0" rIns="0" bIns="0" rtlCol="0" anchor="t">
            <a:spAutoFit/>
          </a:bodyPr>
          <a:lstStyle/>
          <a:p>
            <a:pPr algn="l">
              <a:lnSpc>
                <a:spcPts val="8049"/>
              </a:lnSpc>
            </a:pPr>
            <a:r>
              <a:rPr lang="en-US" sz="6999" spc="272">
                <a:solidFill>
                  <a:srgbClr val="007076"/>
                </a:solidFill>
                <a:latin typeface="Anton"/>
                <a:ea typeface="Anton"/>
                <a:cs typeface="Anton"/>
                <a:sym typeface="Anton"/>
              </a:rPr>
              <a:t>02</a:t>
            </a:r>
          </a:p>
        </p:txBody>
      </p:sp>
      <p:sp>
        <p:nvSpPr>
          <p:cNvPr id="17" name="TextBox 17"/>
          <p:cNvSpPr txBox="1"/>
          <p:nvPr/>
        </p:nvSpPr>
        <p:spPr>
          <a:xfrm>
            <a:off x="8496823" y="3643361"/>
            <a:ext cx="8762477" cy="3361055"/>
          </a:xfrm>
          <a:prstGeom prst="rect">
            <a:avLst/>
          </a:prstGeom>
        </p:spPr>
        <p:txBody>
          <a:bodyPr lIns="0" tIns="0" rIns="0" bIns="0" rtlCol="0" anchor="t">
            <a:spAutoFit/>
          </a:bodyPr>
          <a:lstStyle/>
          <a:p>
            <a:pPr algn="l">
              <a:lnSpc>
                <a:spcPts val="6669"/>
              </a:lnSpc>
            </a:pPr>
            <a:r>
              <a:rPr lang="en-US" sz="5799" spc="226">
                <a:solidFill>
                  <a:srgbClr val="007076"/>
                </a:solidFill>
                <a:latin typeface="Anton"/>
                <a:ea typeface="Anton"/>
                <a:cs typeface="Anton"/>
                <a:sym typeface="Anton"/>
              </a:rPr>
              <a:t>Định nghĩa và tiêu chí chẩn đoán bệnh đái tháo đường và các thể rối loạn dung nạp glucose khác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grpSp>
        <p:nvGrpSpPr>
          <p:cNvPr id="3" name="Group 3"/>
          <p:cNvGrpSpPr/>
          <p:nvPr/>
        </p:nvGrpSpPr>
        <p:grpSpPr>
          <a:xfrm>
            <a:off x="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949D"/>
            </a:solidFill>
          </p:spPr>
          <p:txBody>
            <a:bodyPr/>
            <a:lstStyle/>
            <a:p>
              <a:endParaRPr lang="en-US"/>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28700" y="2764958"/>
            <a:ext cx="7018244" cy="3312065"/>
            <a:chOff x="0" y="0"/>
            <a:chExt cx="9357659" cy="4416087"/>
          </a:xfrm>
        </p:grpSpPr>
        <p:pic>
          <p:nvPicPr>
            <p:cNvPr id="7" name="Picture 7"/>
            <p:cNvPicPr>
              <a:picLocks noChangeAspect="1"/>
            </p:cNvPicPr>
            <p:nvPr/>
          </p:nvPicPr>
          <p:blipFill>
            <a:blip r:embed="rId3"/>
            <a:srcRect b="29233"/>
            <a:stretch>
              <a:fillRect/>
            </a:stretch>
          </p:blipFill>
          <p:spPr>
            <a:xfrm>
              <a:off x="0" y="0"/>
              <a:ext cx="9357659" cy="4416087"/>
            </a:xfrm>
            <a:prstGeom prst="rect">
              <a:avLst/>
            </a:prstGeom>
          </p:spPr>
        </p:pic>
      </p:grpSp>
      <p:sp>
        <p:nvSpPr>
          <p:cNvPr id="8" name="TextBox 8"/>
          <p:cNvSpPr txBox="1"/>
          <p:nvPr/>
        </p:nvSpPr>
        <p:spPr>
          <a:xfrm>
            <a:off x="1624983" y="1993722"/>
            <a:ext cx="6550115" cy="505605"/>
          </a:xfrm>
          <a:prstGeom prst="rect">
            <a:avLst/>
          </a:prstGeom>
        </p:spPr>
        <p:txBody>
          <a:bodyPr lIns="0" tIns="0" rIns="0" bIns="0" rtlCol="0" anchor="t">
            <a:spAutoFit/>
          </a:bodyPr>
          <a:lstStyle/>
          <a:p>
            <a:pPr algn="just">
              <a:lnSpc>
                <a:spcPts val="3811"/>
              </a:lnSpc>
            </a:pPr>
            <a:r>
              <a:rPr lang="en-US" sz="3595" b="1" spc="-97">
                <a:solidFill>
                  <a:srgbClr val="FFFFFF"/>
                </a:solidFill>
                <a:latin typeface="Aileron Bold"/>
                <a:ea typeface="Aileron Bold"/>
                <a:cs typeface="Aileron Bold"/>
                <a:sym typeface="Aileron Bold"/>
              </a:rPr>
              <a:t> 2.1 Định nghĩa</a:t>
            </a:r>
          </a:p>
        </p:txBody>
      </p:sp>
      <p:sp>
        <p:nvSpPr>
          <p:cNvPr id="9" name="TextBox 9"/>
          <p:cNvSpPr txBox="1"/>
          <p:nvPr/>
        </p:nvSpPr>
        <p:spPr>
          <a:xfrm>
            <a:off x="1028700" y="6286573"/>
            <a:ext cx="7018244" cy="1516634"/>
          </a:xfrm>
          <a:prstGeom prst="rect">
            <a:avLst/>
          </a:prstGeom>
        </p:spPr>
        <p:txBody>
          <a:bodyPr lIns="0" tIns="0" rIns="0" bIns="0" rtlCol="0" anchor="t">
            <a:spAutoFit/>
          </a:bodyPr>
          <a:lstStyle/>
          <a:p>
            <a:pPr algn="just">
              <a:lnSpc>
                <a:spcPts val="2968"/>
              </a:lnSpc>
            </a:pPr>
            <a:r>
              <a:rPr lang="en-US" sz="2800" spc="-75">
                <a:solidFill>
                  <a:srgbClr val="FFFFFF"/>
                </a:solidFill>
                <a:latin typeface="Arial"/>
                <a:ea typeface="Arial"/>
                <a:cs typeface="Arial"/>
                <a:sym typeface="Arial"/>
              </a:rPr>
              <a:t>Một rối loạn chuyển hóa do nhiều nguyên nhân, đặc trưng bởi tình trạng tăng đường huyết mạn tính do rối loạn tiết insulin, rối loạn tác động của insulin, hoặc cả hai</a:t>
            </a:r>
          </a:p>
        </p:txBody>
      </p:sp>
      <p:sp>
        <p:nvSpPr>
          <p:cNvPr id="10" name="TextBox 10"/>
          <p:cNvSpPr txBox="1"/>
          <p:nvPr/>
        </p:nvSpPr>
        <p:spPr>
          <a:xfrm>
            <a:off x="933721" y="1828696"/>
            <a:ext cx="735337" cy="736237"/>
          </a:xfrm>
          <a:prstGeom prst="rect">
            <a:avLst/>
          </a:prstGeom>
        </p:spPr>
        <p:txBody>
          <a:bodyPr lIns="0" tIns="0" rIns="0" bIns="0" rtlCol="0" anchor="t">
            <a:spAutoFit/>
          </a:bodyPr>
          <a:lstStyle/>
          <a:p>
            <a:pPr algn="ctr">
              <a:lnSpc>
                <a:spcPts val="5903"/>
              </a:lnSpc>
              <a:spcBef>
                <a:spcPct val="0"/>
              </a:spcBef>
            </a:pPr>
            <a:r>
              <a:rPr lang="en-US" sz="4216">
                <a:solidFill>
                  <a:srgbClr val="000000"/>
                </a:solidFill>
                <a:latin typeface="Aileron"/>
                <a:ea typeface="Aileron"/>
                <a:cs typeface="Aileron"/>
                <a:sym typeface="Aileron"/>
              </a:rPr>
              <a:t>🔍</a:t>
            </a:r>
          </a:p>
        </p:txBody>
      </p:sp>
      <p:sp>
        <p:nvSpPr>
          <p:cNvPr id="11" name="TextBox 11"/>
          <p:cNvSpPr txBox="1"/>
          <p:nvPr/>
        </p:nvSpPr>
        <p:spPr>
          <a:xfrm>
            <a:off x="9512491" y="342511"/>
            <a:ext cx="8071829" cy="9373870"/>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Arial"/>
                <a:ea typeface="Arial"/>
                <a:cs typeface="Arial"/>
                <a:sym typeface="Arial"/>
              </a:rPr>
              <a:t>⚠️ Tác động chuyển hóa:</a:t>
            </a:r>
          </a:p>
          <a:p>
            <a:pPr algn="just">
              <a:lnSpc>
                <a:spcPts val="3079"/>
              </a:lnSpc>
              <a:spcBef>
                <a:spcPct val="0"/>
              </a:spcBef>
            </a:pPr>
            <a:r>
              <a:rPr lang="en-US" sz="2199">
                <a:solidFill>
                  <a:srgbClr val="000000"/>
                </a:solidFill>
                <a:latin typeface="Arial"/>
                <a:ea typeface="Arial"/>
                <a:cs typeface="Arial"/>
                <a:sym typeface="Arial"/>
              </a:rPr>
              <a:t> Rối loạn chuyển hóa carbohydrate, chất béo và protein.</a:t>
            </a:r>
          </a:p>
          <a:p>
            <a:pPr algn="just">
              <a:lnSpc>
                <a:spcPts val="3079"/>
              </a:lnSpc>
              <a:spcBef>
                <a:spcPct val="0"/>
              </a:spcBef>
            </a:pPr>
            <a:endParaRPr lang="en-US" sz="2199">
              <a:solidFill>
                <a:srgbClr val="000000"/>
              </a:solidFill>
              <a:latin typeface="Arial"/>
              <a:ea typeface="Arial"/>
              <a:cs typeface="Arial"/>
              <a:sym typeface="Arial"/>
            </a:endParaRPr>
          </a:p>
          <a:p>
            <a:pPr algn="just">
              <a:lnSpc>
                <a:spcPts val="3079"/>
              </a:lnSpc>
              <a:spcBef>
                <a:spcPct val="0"/>
              </a:spcBef>
            </a:pPr>
            <a:r>
              <a:rPr lang="en-US" sz="2199">
                <a:solidFill>
                  <a:srgbClr val="000000"/>
                </a:solidFill>
                <a:latin typeface="Arial"/>
                <a:ea typeface="Arial"/>
                <a:cs typeface="Arial"/>
                <a:sym typeface="Arial"/>
              </a:rPr>
              <a:t>🧠 Triệu chứng (có thể rõ rệt hoặc âm thầm):</a:t>
            </a:r>
          </a:p>
          <a:p>
            <a:pPr algn="just">
              <a:lnSpc>
                <a:spcPts val="3079"/>
              </a:lnSpc>
              <a:spcBef>
                <a:spcPct val="0"/>
              </a:spcBef>
            </a:pPr>
            <a:r>
              <a:rPr lang="en-US" sz="2199">
                <a:solidFill>
                  <a:srgbClr val="000000"/>
                </a:solidFill>
                <a:latin typeface="Arial"/>
                <a:ea typeface="Arial"/>
                <a:cs typeface="Arial"/>
                <a:sym typeface="Arial"/>
              </a:rPr>
              <a:t> Khát nước, tiểu nhiều, nhìn mờ, sụt cân</a:t>
            </a:r>
          </a:p>
          <a:p>
            <a:pPr algn="just">
              <a:lnSpc>
                <a:spcPts val="3079"/>
              </a:lnSpc>
              <a:spcBef>
                <a:spcPct val="0"/>
              </a:spcBef>
            </a:pPr>
            <a:r>
              <a:rPr lang="en-US" sz="2199">
                <a:solidFill>
                  <a:srgbClr val="000000"/>
                </a:solidFill>
                <a:latin typeface="Arial"/>
                <a:ea typeface="Arial"/>
                <a:cs typeface="Arial"/>
                <a:sym typeface="Arial"/>
              </a:rPr>
              <a:t> Trường hợp nặng: nhiễm toan ceton hoặc tình trạng tăng áp lực thẩm thấu → hôn mê hoặc tử vong nếu không được điều trị</a:t>
            </a:r>
          </a:p>
          <a:p>
            <a:pPr algn="just">
              <a:lnSpc>
                <a:spcPts val="3079"/>
              </a:lnSpc>
              <a:spcBef>
                <a:spcPct val="0"/>
              </a:spcBef>
            </a:pPr>
            <a:endParaRPr lang="en-US" sz="2199">
              <a:solidFill>
                <a:srgbClr val="000000"/>
              </a:solidFill>
              <a:latin typeface="Arial"/>
              <a:ea typeface="Arial"/>
              <a:cs typeface="Arial"/>
              <a:sym typeface="Arial"/>
            </a:endParaRPr>
          </a:p>
          <a:p>
            <a:pPr algn="just">
              <a:lnSpc>
                <a:spcPts val="3079"/>
              </a:lnSpc>
              <a:spcBef>
                <a:spcPct val="0"/>
              </a:spcBef>
            </a:pPr>
            <a:r>
              <a:rPr lang="en-US" sz="2199">
                <a:solidFill>
                  <a:srgbClr val="000000"/>
                </a:solidFill>
                <a:latin typeface="Arial"/>
                <a:ea typeface="Arial"/>
                <a:cs typeface="Arial"/>
                <a:sym typeface="Arial"/>
              </a:rPr>
              <a:t>🕒 Nguy cơ chẩn đoán muộn:</a:t>
            </a:r>
          </a:p>
          <a:p>
            <a:pPr algn="just">
              <a:lnSpc>
                <a:spcPts val="3079"/>
              </a:lnSpc>
              <a:spcBef>
                <a:spcPct val="0"/>
              </a:spcBef>
            </a:pPr>
            <a:r>
              <a:rPr lang="en-US" sz="2199">
                <a:solidFill>
                  <a:srgbClr val="000000"/>
                </a:solidFill>
                <a:latin typeface="Arial"/>
                <a:ea typeface="Arial"/>
                <a:cs typeface="Arial"/>
                <a:sym typeface="Arial"/>
              </a:rPr>
              <a:t> Tăng đường huyết có thể gây tổn thương trước khi các triệu chứng xuất hiện.</a:t>
            </a:r>
          </a:p>
          <a:p>
            <a:pPr algn="just">
              <a:lnSpc>
                <a:spcPts val="3079"/>
              </a:lnSpc>
              <a:spcBef>
                <a:spcPct val="0"/>
              </a:spcBef>
            </a:pPr>
            <a:endParaRPr lang="en-US" sz="2199">
              <a:solidFill>
                <a:srgbClr val="000000"/>
              </a:solidFill>
              <a:latin typeface="Arial"/>
              <a:ea typeface="Arial"/>
              <a:cs typeface="Arial"/>
              <a:sym typeface="Arial"/>
            </a:endParaRPr>
          </a:p>
          <a:p>
            <a:pPr algn="just">
              <a:lnSpc>
                <a:spcPts val="3079"/>
              </a:lnSpc>
              <a:spcBef>
                <a:spcPct val="0"/>
              </a:spcBef>
            </a:pPr>
            <a:r>
              <a:rPr lang="en-US" sz="2199">
                <a:solidFill>
                  <a:srgbClr val="000000"/>
                </a:solidFill>
                <a:latin typeface="Arial"/>
                <a:ea typeface="Arial"/>
                <a:cs typeface="Arial"/>
                <a:sym typeface="Arial"/>
              </a:rPr>
              <a:t>📉 Biến chứng lâu dài:</a:t>
            </a:r>
          </a:p>
          <a:p>
            <a:pPr algn="just">
              <a:lnSpc>
                <a:spcPts val="3079"/>
              </a:lnSpc>
              <a:spcBef>
                <a:spcPct val="0"/>
              </a:spcBef>
            </a:pPr>
            <a:r>
              <a:rPr lang="en-US" sz="2199">
                <a:solidFill>
                  <a:srgbClr val="000000"/>
                </a:solidFill>
                <a:latin typeface="Arial"/>
                <a:ea typeface="Arial"/>
                <a:cs typeface="Arial"/>
                <a:sym typeface="Arial"/>
              </a:rPr>
              <a:t> 👁️ Mắt: Bệnh võng mạc → mù lòa</a:t>
            </a:r>
          </a:p>
          <a:p>
            <a:pPr algn="just">
              <a:lnSpc>
                <a:spcPts val="3079"/>
              </a:lnSpc>
            </a:pPr>
            <a:r>
              <a:rPr lang="en-US" sz="2199">
                <a:solidFill>
                  <a:srgbClr val="000000"/>
                </a:solidFill>
                <a:latin typeface="Arial"/>
                <a:ea typeface="Arial"/>
                <a:cs typeface="Arial"/>
                <a:sym typeface="Arial"/>
              </a:rPr>
              <a:t> 👎 Thận: Bệnh thận do đái tháo đường → suy thận</a:t>
            </a:r>
          </a:p>
          <a:p>
            <a:pPr algn="just">
              <a:lnSpc>
                <a:spcPts val="3079"/>
              </a:lnSpc>
            </a:pPr>
            <a:r>
              <a:rPr lang="en-US" sz="2199">
                <a:solidFill>
                  <a:srgbClr val="000000"/>
                </a:solidFill>
                <a:latin typeface="Arial"/>
                <a:ea typeface="Arial"/>
                <a:cs typeface="Arial"/>
                <a:sym typeface="Arial"/>
              </a:rPr>
              <a:t> 🦶 Thần kinh: Bệnh thần kinh → loét, cắt cụt chi, khớp Charcot, rối loạn thần kinh tự động và chức năng tình dục</a:t>
            </a:r>
          </a:p>
          <a:p>
            <a:pPr algn="just">
              <a:lnSpc>
                <a:spcPts val="3079"/>
              </a:lnSpc>
              <a:spcBef>
                <a:spcPct val="0"/>
              </a:spcBef>
            </a:pPr>
            <a:r>
              <a:rPr lang="en-US" sz="2199">
                <a:solidFill>
                  <a:srgbClr val="000000"/>
                </a:solidFill>
                <a:latin typeface="Arial"/>
                <a:ea typeface="Arial"/>
                <a:cs typeface="Arial"/>
                <a:sym typeface="Arial"/>
              </a:rPr>
              <a:t> ❤️ Mạch máu: Tăng nguy cơ bệnh tim mạch, mạch máu não và mạch ngoại biên</a:t>
            </a:r>
          </a:p>
          <a:p>
            <a:pPr algn="just">
              <a:lnSpc>
                <a:spcPts val="3079"/>
              </a:lnSpc>
              <a:spcBef>
                <a:spcPct val="0"/>
              </a:spcBef>
            </a:pPr>
            <a:r>
              <a:rPr lang="en-US" sz="2199">
                <a:solidFill>
                  <a:srgbClr val="000000"/>
                </a:solidFill>
                <a:latin typeface="Arial"/>
                <a:ea typeface="Arial"/>
                <a:cs typeface="Arial"/>
                <a:sym typeface="Arial"/>
              </a:rPr>
              <a:t>🔬 Cơ chế bệnh sinh:</a:t>
            </a:r>
          </a:p>
          <a:p>
            <a:pPr algn="just">
              <a:lnSpc>
                <a:spcPts val="3079"/>
              </a:lnSpc>
              <a:spcBef>
                <a:spcPct val="0"/>
              </a:spcBef>
            </a:pPr>
            <a:r>
              <a:rPr lang="en-US" sz="2199">
                <a:solidFill>
                  <a:srgbClr val="000000"/>
                </a:solidFill>
                <a:latin typeface="Arial"/>
                <a:ea typeface="Arial"/>
                <a:cs typeface="Arial"/>
                <a:sym typeface="Arial"/>
              </a:rPr>
              <a:t> – Hủy hoại tế bào beta → thiếu insulin</a:t>
            </a:r>
          </a:p>
          <a:p>
            <a:pPr algn="just">
              <a:lnSpc>
                <a:spcPts val="3079"/>
              </a:lnSpc>
              <a:spcBef>
                <a:spcPct val="0"/>
              </a:spcBef>
            </a:pPr>
            <a:r>
              <a:rPr lang="en-US" sz="2199">
                <a:solidFill>
                  <a:srgbClr val="000000"/>
                </a:solidFill>
                <a:latin typeface="Arial"/>
                <a:ea typeface="Arial"/>
                <a:cs typeface="Arial"/>
                <a:sym typeface="Arial"/>
              </a:rPr>
              <a:t> – Đề kháng insulin → giảm tác dụng của insulin trên các mô đích</a:t>
            </a:r>
          </a:p>
          <a:p>
            <a:pPr algn="just">
              <a:lnSpc>
                <a:spcPts val="3079"/>
              </a:lnSpc>
              <a:spcBef>
                <a:spcPct val="0"/>
              </a:spcBef>
            </a:pPr>
            <a:endParaRPr lang="en-US" sz="2199">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p:cNvSpPr/>
          <p:nvPr/>
        </p:nvSpPr>
        <p:spPr>
          <a:xfrm>
            <a:off x="0" y="0"/>
            <a:ext cx="18358550" cy="10543762"/>
          </a:xfrm>
          <a:custGeom>
            <a:avLst/>
            <a:gdLst/>
            <a:ahLst/>
            <a:cxnLst/>
            <a:rect l="l" t="t" r="r" b="b"/>
            <a:pathLst>
              <a:path w="18358550" h="10543762">
                <a:moveTo>
                  <a:pt x="0" y="0"/>
                </a:moveTo>
                <a:lnTo>
                  <a:pt x="18358550" y="0"/>
                </a:lnTo>
                <a:lnTo>
                  <a:pt x="18358550" y="10543762"/>
                </a:lnTo>
                <a:lnTo>
                  <a:pt x="0" y="10543762"/>
                </a:lnTo>
                <a:lnTo>
                  <a:pt x="0" y="0"/>
                </a:lnTo>
                <a:close/>
              </a:path>
            </a:pathLst>
          </a:custGeom>
          <a:blipFill>
            <a:blip r:embed="rId3">
              <a:alphaModFix amt="19999"/>
            </a:blip>
            <a:stretch>
              <a:fillRect/>
            </a:stretch>
          </a:blipFill>
        </p:spPr>
        <p:txBody>
          <a:bodyPr/>
          <a:lstStyle/>
          <a:p>
            <a:endParaRPr lang="en-US"/>
          </a:p>
        </p:txBody>
      </p:sp>
      <p:grpSp>
        <p:nvGrpSpPr>
          <p:cNvPr id="4" name="Group 4"/>
          <p:cNvGrpSpPr/>
          <p:nvPr/>
        </p:nvGrpSpPr>
        <p:grpSpPr>
          <a:xfrm>
            <a:off x="12494711" y="0"/>
            <a:ext cx="5793289" cy="10287000"/>
            <a:chOff x="0" y="0"/>
            <a:chExt cx="1525805" cy="2709333"/>
          </a:xfrm>
        </p:grpSpPr>
        <p:sp>
          <p:nvSpPr>
            <p:cNvPr id="5" name="Freeform 5"/>
            <p:cNvSpPr/>
            <p:nvPr/>
          </p:nvSpPr>
          <p:spPr>
            <a:xfrm>
              <a:off x="0" y="0"/>
              <a:ext cx="1525805" cy="2709333"/>
            </a:xfrm>
            <a:custGeom>
              <a:avLst/>
              <a:gdLst/>
              <a:ahLst/>
              <a:cxnLst/>
              <a:rect l="l" t="t" r="r" b="b"/>
              <a:pathLst>
                <a:path w="1525805" h="2709333">
                  <a:moveTo>
                    <a:pt x="0" y="0"/>
                  </a:moveTo>
                  <a:lnTo>
                    <a:pt x="1525805" y="0"/>
                  </a:lnTo>
                  <a:lnTo>
                    <a:pt x="1525805" y="2709333"/>
                  </a:lnTo>
                  <a:lnTo>
                    <a:pt x="0" y="2709333"/>
                  </a:lnTo>
                  <a:close/>
                </a:path>
              </a:pathLst>
            </a:custGeom>
            <a:solidFill>
              <a:srgbClr val="00949D">
                <a:alpha val="63922"/>
              </a:srgbClr>
            </a:solidFill>
          </p:spPr>
          <p:txBody>
            <a:bodyPr/>
            <a:lstStyle/>
            <a:p>
              <a:endParaRPr lang="en-US"/>
            </a:p>
          </p:txBody>
        </p:sp>
        <p:sp>
          <p:nvSpPr>
            <p:cNvPr id="6" name="TextBox 6"/>
            <p:cNvSpPr txBox="1"/>
            <p:nvPr/>
          </p:nvSpPr>
          <p:spPr>
            <a:xfrm>
              <a:off x="0" y="-38100"/>
              <a:ext cx="1525805" cy="2747433"/>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475271" y="281676"/>
            <a:ext cx="485901" cy="485901"/>
          </a:xfrm>
          <a:custGeom>
            <a:avLst/>
            <a:gdLst/>
            <a:ahLst/>
            <a:cxnLst/>
            <a:rect l="l" t="t" r="r" b="b"/>
            <a:pathLst>
              <a:path w="485901" h="485901">
                <a:moveTo>
                  <a:pt x="0" y="0"/>
                </a:moveTo>
                <a:lnTo>
                  <a:pt x="485901" y="0"/>
                </a:lnTo>
                <a:lnTo>
                  <a:pt x="485901" y="485901"/>
                </a:lnTo>
                <a:lnTo>
                  <a:pt x="0" y="4859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112901" y="1988597"/>
            <a:ext cx="474985" cy="474985"/>
          </a:xfrm>
          <a:custGeom>
            <a:avLst/>
            <a:gdLst/>
            <a:ahLst/>
            <a:cxnLst/>
            <a:rect l="l" t="t" r="r" b="b"/>
            <a:pathLst>
              <a:path w="474985" h="474985">
                <a:moveTo>
                  <a:pt x="0" y="0"/>
                </a:moveTo>
                <a:lnTo>
                  <a:pt x="474985" y="0"/>
                </a:lnTo>
                <a:lnTo>
                  <a:pt x="474985" y="474985"/>
                </a:lnTo>
                <a:lnTo>
                  <a:pt x="0" y="474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475271" y="873497"/>
            <a:ext cx="11225589" cy="9764395"/>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Arial"/>
                <a:ea typeface="Arial"/>
                <a:cs typeface="Arial"/>
                <a:sym typeface="Arial"/>
              </a:rPr>
              <a:t>Chẩn đoán phải chắc chắn</a:t>
            </a:r>
          </a:p>
          <a:p>
            <a:pPr algn="l">
              <a:lnSpc>
                <a:spcPts val="3079"/>
              </a:lnSpc>
              <a:spcBef>
                <a:spcPct val="0"/>
              </a:spcBef>
            </a:pPr>
            <a:r>
              <a:rPr lang="en-US" sz="2199">
                <a:solidFill>
                  <a:srgbClr val="000000"/>
                </a:solidFill>
                <a:latin typeface="Arial"/>
                <a:ea typeface="Arial"/>
                <a:cs typeface="Arial"/>
                <a:sym typeface="Arial"/>
              </a:rPr>
              <a:t>Do hậu quả kéo dài suốt đời, các bác sĩ lâm sàng cần phải chắc chắn trong việc chẩn đoán.</a:t>
            </a:r>
          </a:p>
          <a:p>
            <a:pPr algn="l">
              <a:lnSpc>
                <a:spcPts val="3079"/>
              </a:lnSpc>
              <a:spcBef>
                <a:spcPct val="0"/>
              </a:spcBef>
            </a:pPr>
            <a:r>
              <a:rPr lang="en-US" sz="2199">
                <a:solidFill>
                  <a:srgbClr val="000000"/>
                </a:solidFill>
                <a:latin typeface="Arial"/>
                <a:ea typeface="Arial"/>
                <a:cs typeface="Arial"/>
                <a:sym typeface="Arial"/>
              </a:rPr>
              <a:t>🧍‍♂️ Có triệu chứng vs. Không triệu chứng</a:t>
            </a:r>
          </a:p>
          <a:p>
            <a:pPr algn="l">
              <a:lnSpc>
                <a:spcPts val="3079"/>
              </a:lnSpc>
              <a:spcBef>
                <a:spcPct val="0"/>
              </a:spcBef>
            </a:pPr>
            <a:r>
              <a:rPr lang="en-US" sz="2199">
                <a:solidFill>
                  <a:srgbClr val="000000"/>
                </a:solidFill>
                <a:latin typeface="Arial"/>
                <a:ea typeface="Arial"/>
                <a:cs typeface="Arial"/>
                <a:sym typeface="Arial"/>
              </a:rPr>
              <a:t> – Triệu chứng rõ rệt + tăng đường huyết rõ ràng → chẩn đoán gần như chắc chắn</a:t>
            </a:r>
          </a:p>
          <a:p>
            <a:pPr algn="l">
              <a:lnSpc>
                <a:spcPts val="3079"/>
              </a:lnSpc>
              <a:spcBef>
                <a:spcPct val="0"/>
              </a:spcBef>
            </a:pPr>
            <a:r>
              <a:rPr lang="en-US" sz="2199">
                <a:solidFill>
                  <a:srgbClr val="000000"/>
                </a:solidFill>
                <a:latin typeface="Arial"/>
                <a:ea typeface="Arial"/>
                <a:cs typeface="Arial"/>
                <a:sym typeface="Arial"/>
              </a:rPr>
              <a:t> – Bệnh nhân không triệu chứng: Không bao giờ chẩn đoán chỉ dựa trên một giá trị glucose bất thường duy nhất</a:t>
            </a:r>
          </a:p>
          <a:p>
            <a:pPr algn="l">
              <a:lnSpc>
                <a:spcPts val="3079"/>
              </a:lnSpc>
              <a:spcBef>
                <a:spcPct val="0"/>
              </a:spcBef>
            </a:pPr>
            <a:r>
              <a:rPr lang="en-US" sz="2199">
                <a:solidFill>
                  <a:srgbClr val="000000"/>
                </a:solidFill>
                <a:latin typeface="Arial"/>
                <a:ea typeface="Arial"/>
                <a:cs typeface="Arial"/>
                <a:sym typeface="Arial"/>
              </a:rPr>
              <a:t>🔁 Cần xác nhận</a:t>
            </a:r>
          </a:p>
          <a:p>
            <a:pPr algn="l">
              <a:lnSpc>
                <a:spcPts val="3079"/>
              </a:lnSpc>
              <a:spcBef>
                <a:spcPct val="0"/>
              </a:spcBef>
            </a:pPr>
            <a:r>
              <a:rPr lang="en-US" sz="2199">
                <a:solidFill>
                  <a:srgbClr val="000000"/>
                </a:solidFill>
                <a:latin typeface="Arial"/>
                <a:ea typeface="Arial"/>
                <a:cs typeface="Arial"/>
                <a:sym typeface="Arial"/>
              </a:rPr>
              <a:t> – Với người không có triệu chứng: Cần ít nhất một xét nghiệm khác trong ngưỡng đái tháo đường (đường huyết lúc đói, ngẫu nhiên hoặc nghiệm pháp dung nạp glucose OGTT)</a:t>
            </a:r>
          </a:p>
          <a:p>
            <a:pPr algn="l">
              <a:lnSpc>
                <a:spcPts val="3079"/>
              </a:lnSpc>
              <a:spcBef>
                <a:spcPct val="0"/>
              </a:spcBef>
            </a:pPr>
            <a:r>
              <a:rPr lang="en-US" sz="2199">
                <a:solidFill>
                  <a:srgbClr val="000000"/>
                </a:solidFill>
                <a:latin typeface="Arial"/>
                <a:ea typeface="Arial"/>
                <a:cs typeface="Arial"/>
                <a:sym typeface="Arial"/>
              </a:rPr>
              <a:t>🚨 Tăng đường huyết tạm thời ≠ đái tháo đường</a:t>
            </a:r>
          </a:p>
          <a:p>
            <a:pPr algn="l">
              <a:lnSpc>
                <a:spcPts val="3079"/>
              </a:lnSpc>
              <a:spcBef>
                <a:spcPct val="0"/>
              </a:spcBef>
            </a:pPr>
            <a:r>
              <a:rPr lang="en-US" sz="2199">
                <a:solidFill>
                  <a:srgbClr val="000000"/>
                </a:solidFill>
                <a:latin typeface="Arial"/>
                <a:ea typeface="Arial"/>
                <a:cs typeface="Arial"/>
                <a:sym typeface="Arial"/>
              </a:rPr>
              <a:t> – Tăng đường huyết liên quan đến stress (ví dụ: nhiễm trùng, chấn thương) có thể chỉ là tạm thời và không đủ để chẩn đoán</a:t>
            </a:r>
          </a:p>
          <a:p>
            <a:pPr algn="l">
              <a:lnSpc>
                <a:spcPts val="3079"/>
              </a:lnSpc>
              <a:spcBef>
                <a:spcPct val="0"/>
              </a:spcBef>
            </a:pPr>
            <a:r>
              <a:rPr lang="en-US" sz="2199">
                <a:solidFill>
                  <a:srgbClr val="000000"/>
                </a:solidFill>
                <a:latin typeface="Arial"/>
                <a:ea typeface="Arial"/>
                <a:cs typeface="Arial"/>
                <a:sym typeface="Arial"/>
              </a:rPr>
              <a:t>⏳ Theo dõi liên tục</a:t>
            </a:r>
          </a:p>
          <a:p>
            <a:pPr algn="l">
              <a:lnSpc>
                <a:spcPts val="3079"/>
              </a:lnSpc>
              <a:spcBef>
                <a:spcPct val="0"/>
              </a:spcBef>
            </a:pPr>
            <a:r>
              <a:rPr lang="en-US" sz="2199">
                <a:solidFill>
                  <a:srgbClr val="000000"/>
                </a:solidFill>
                <a:latin typeface="Arial"/>
                <a:ea typeface="Arial"/>
                <a:cs typeface="Arial"/>
                <a:sym typeface="Arial"/>
              </a:rPr>
              <a:t> – Nếu chưa thể chẩn đoán chắc chắn, cần xét nghiệm định kỳ và theo dõi các yếu tố nguy cơ</a:t>
            </a:r>
          </a:p>
          <a:p>
            <a:pPr algn="l">
              <a:lnSpc>
                <a:spcPts val="3079"/>
              </a:lnSpc>
              <a:spcBef>
                <a:spcPct val="0"/>
              </a:spcBef>
            </a:pPr>
            <a:r>
              <a:rPr lang="en-US" sz="2199">
                <a:solidFill>
                  <a:srgbClr val="000000"/>
                </a:solidFill>
                <a:latin typeface="Arial"/>
                <a:ea typeface="Arial"/>
                <a:cs typeface="Arial"/>
                <a:sym typeface="Arial"/>
              </a:rPr>
              <a:t>🧬 Các yếu tố cần cân nhắc thêm</a:t>
            </a:r>
          </a:p>
          <a:p>
            <a:pPr algn="l">
              <a:lnSpc>
                <a:spcPts val="3079"/>
              </a:lnSpc>
              <a:spcBef>
                <a:spcPct val="0"/>
              </a:spcBef>
            </a:pPr>
            <a:r>
              <a:rPr lang="en-US" sz="2199">
                <a:solidFill>
                  <a:srgbClr val="000000"/>
                </a:solidFill>
                <a:latin typeface="Arial"/>
                <a:ea typeface="Arial"/>
                <a:cs typeface="Arial"/>
                <a:sym typeface="Arial"/>
              </a:rPr>
              <a:t> – Chủng tộc, tiền sử gia đình, tuổi, béo phì, bệnh lý kèm theo cần được xem xét trong đánh giá lâm sàng</a:t>
            </a:r>
          </a:p>
          <a:p>
            <a:pPr algn="l">
              <a:lnSpc>
                <a:spcPts val="3079"/>
              </a:lnSpc>
              <a:spcBef>
                <a:spcPct val="0"/>
              </a:spcBef>
            </a:pPr>
            <a:r>
              <a:rPr lang="en-US" sz="2199">
                <a:solidFill>
                  <a:srgbClr val="000000"/>
                </a:solidFill>
                <a:latin typeface="Arial"/>
                <a:ea typeface="Arial"/>
                <a:cs typeface="Arial"/>
                <a:sym typeface="Arial"/>
              </a:rPr>
              <a:t>💉 Hemoglobin glycated (HbA1c)</a:t>
            </a:r>
          </a:p>
          <a:p>
            <a:pPr algn="l">
              <a:lnSpc>
                <a:spcPts val="3079"/>
              </a:lnSpc>
              <a:spcBef>
                <a:spcPct val="0"/>
              </a:spcBef>
            </a:pPr>
            <a:r>
              <a:rPr lang="en-US" sz="2199">
                <a:solidFill>
                  <a:srgbClr val="000000"/>
                </a:solidFill>
                <a:latin typeface="Arial"/>
                <a:ea typeface="Arial"/>
                <a:cs typeface="Arial"/>
                <a:sym typeface="Arial"/>
              </a:rPr>
              <a:t> – Phản ánh mức đường huyết trung bình trong vài tuần</a:t>
            </a:r>
          </a:p>
          <a:p>
            <a:pPr algn="l">
              <a:lnSpc>
                <a:spcPts val="3079"/>
              </a:lnSpc>
              <a:spcBef>
                <a:spcPct val="0"/>
              </a:spcBef>
            </a:pPr>
            <a:r>
              <a:rPr lang="en-US" sz="2199">
                <a:solidFill>
                  <a:srgbClr val="000000"/>
                </a:solidFill>
                <a:latin typeface="Arial"/>
                <a:ea typeface="Arial"/>
                <a:cs typeface="Arial"/>
                <a:sym typeface="Arial"/>
              </a:rPr>
              <a:t> – Đầy hứa hẹn, nhưng chưa được khuyến cáo sử dụng chính thức do vấn đề chuẩn hóa và giới hạn về khả năng tiếp cận</a:t>
            </a:r>
          </a:p>
          <a:p>
            <a:pPr algn="l">
              <a:lnSpc>
                <a:spcPts val="3079"/>
              </a:lnSpc>
              <a:spcBef>
                <a:spcPct val="0"/>
              </a:spcBef>
            </a:pPr>
            <a:endParaRPr lang="en-US" sz="2199">
              <a:solidFill>
                <a:srgbClr val="000000"/>
              </a:solidFill>
              <a:latin typeface="Arial"/>
              <a:ea typeface="Arial"/>
              <a:cs typeface="Arial"/>
              <a:sym typeface="Arial"/>
            </a:endParaRPr>
          </a:p>
        </p:txBody>
      </p:sp>
      <p:sp>
        <p:nvSpPr>
          <p:cNvPr id="10" name="TextBox 10"/>
          <p:cNvSpPr txBox="1"/>
          <p:nvPr/>
        </p:nvSpPr>
        <p:spPr>
          <a:xfrm>
            <a:off x="1106525" y="295309"/>
            <a:ext cx="8037475" cy="504967"/>
          </a:xfrm>
          <a:prstGeom prst="rect">
            <a:avLst/>
          </a:prstGeom>
        </p:spPr>
        <p:txBody>
          <a:bodyPr lIns="0" tIns="0" rIns="0" bIns="0" rtlCol="0" anchor="t">
            <a:spAutoFit/>
          </a:bodyPr>
          <a:lstStyle/>
          <a:p>
            <a:pPr algn="just">
              <a:lnSpc>
                <a:spcPts val="3898"/>
              </a:lnSpc>
            </a:pPr>
            <a:r>
              <a:rPr lang="en-US" sz="3678" b="1" spc="-99">
                <a:solidFill>
                  <a:srgbClr val="007076"/>
                </a:solidFill>
                <a:latin typeface="Aileron Bold"/>
                <a:ea typeface="Aileron Bold"/>
                <a:cs typeface="Aileron Bold"/>
                <a:sym typeface="Aileron Bold"/>
              </a:rPr>
              <a:t>2.2 Chẩn đoán và tiêu chí chẩn đoán</a:t>
            </a:r>
          </a:p>
        </p:txBody>
      </p:sp>
      <p:sp>
        <p:nvSpPr>
          <p:cNvPr id="11" name="TextBox 11"/>
          <p:cNvSpPr txBox="1"/>
          <p:nvPr/>
        </p:nvSpPr>
        <p:spPr>
          <a:xfrm>
            <a:off x="13003116" y="971550"/>
            <a:ext cx="4776479" cy="8983345"/>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Arial"/>
                <a:ea typeface="Arial"/>
                <a:cs typeface="Arial"/>
                <a:sym typeface="Arial"/>
              </a:rPr>
              <a:t>👶 Bệnh đái tháo đường ở trẻ em</a:t>
            </a:r>
          </a:p>
          <a:p>
            <a:pPr algn="just">
              <a:lnSpc>
                <a:spcPts val="3079"/>
              </a:lnSpc>
              <a:spcBef>
                <a:spcPct val="0"/>
              </a:spcBef>
            </a:pPr>
            <a:r>
              <a:rPr lang="en-US" sz="2199">
                <a:solidFill>
                  <a:srgbClr val="000000"/>
                </a:solidFill>
                <a:latin typeface="Arial"/>
                <a:ea typeface="Arial"/>
                <a:cs typeface="Arial"/>
                <a:sym typeface="Arial"/>
              </a:rPr>
              <a:t>🚨 Biểu hiện điển hình:</a:t>
            </a:r>
          </a:p>
          <a:p>
            <a:pPr algn="just">
              <a:lnSpc>
                <a:spcPts val="3079"/>
              </a:lnSpc>
              <a:spcBef>
                <a:spcPct val="0"/>
              </a:spcBef>
            </a:pPr>
            <a:r>
              <a:rPr lang="en-US" sz="2199">
                <a:solidFill>
                  <a:srgbClr val="000000"/>
                </a:solidFill>
                <a:latin typeface="Arial"/>
                <a:ea typeface="Arial"/>
                <a:cs typeface="Arial"/>
                <a:sym typeface="Arial"/>
              </a:rPr>
              <a:t> – Triệu chứng nghiêm trọng, đường huyết rất cao</a:t>
            </a:r>
          </a:p>
          <a:p>
            <a:pPr algn="just">
              <a:lnSpc>
                <a:spcPts val="3079"/>
              </a:lnSpc>
              <a:spcBef>
                <a:spcPct val="0"/>
              </a:spcBef>
            </a:pPr>
            <a:r>
              <a:rPr lang="en-US" sz="2199">
                <a:solidFill>
                  <a:srgbClr val="000000"/>
                </a:solidFill>
                <a:latin typeface="Arial"/>
                <a:ea typeface="Arial"/>
                <a:cs typeface="Arial"/>
                <a:sym typeface="Arial"/>
              </a:rPr>
              <a:t> – Thường gặp tình trạng glucose niệu (glycosuria) và xeton niệu (ketonuria)</a:t>
            </a:r>
          </a:p>
          <a:p>
            <a:pPr algn="just">
              <a:lnSpc>
                <a:spcPts val="3079"/>
              </a:lnSpc>
              <a:spcBef>
                <a:spcPct val="0"/>
              </a:spcBef>
            </a:pPr>
            <a:r>
              <a:rPr lang="en-US" sz="2199">
                <a:solidFill>
                  <a:srgbClr val="000000"/>
                </a:solidFill>
                <a:latin typeface="Arial"/>
                <a:ea typeface="Arial"/>
                <a:cs typeface="Arial"/>
                <a:sym typeface="Arial"/>
              </a:rPr>
              <a:t> – Chẩn đoán thường nhanh chóng và rõ ràng</a:t>
            </a:r>
          </a:p>
          <a:p>
            <a:pPr algn="just">
              <a:lnSpc>
                <a:spcPts val="3079"/>
              </a:lnSpc>
              <a:spcBef>
                <a:spcPct val="0"/>
              </a:spcBef>
            </a:pPr>
            <a:r>
              <a:rPr lang="en-US" sz="2199">
                <a:solidFill>
                  <a:srgbClr val="000000"/>
                </a:solidFill>
                <a:latin typeface="Arial"/>
                <a:ea typeface="Arial"/>
                <a:cs typeface="Arial"/>
                <a:sym typeface="Arial"/>
              </a:rPr>
              <a:t>💉 Điều trị ngay lập tức:</a:t>
            </a:r>
          </a:p>
          <a:p>
            <a:pPr algn="just">
              <a:lnSpc>
                <a:spcPts val="3079"/>
              </a:lnSpc>
              <a:spcBef>
                <a:spcPct val="0"/>
              </a:spcBef>
            </a:pPr>
            <a:r>
              <a:rPr lang="en-US" sz="2199">
                <a:solidFill>
                  <a:srgbClr val="000000"/>
                </a:solidFill>
                <a:latin typeface="Arial"/>
                <a:ea typeface="Arial"/>
                <a:cs typeface="Arial"/>
                <a:sym typeface="Arial"/>
              </a:rPr>
              <a:t> – Liệu pháp insulin thường được bắt đầu ngay</a:t>
            </a:r>
          </a:p>
          <a:p>
            <a:pPr algn="just">
              <a:lnSpc>
                <a:spcPts val="3079"/>
              </a:lnSpc>
              <a:spcBef>
                <a:spcPct val="0"/>
              </a:spcBef>
            </a:pPr>
            <a:r>
              <a:rPr lang="en-US" sz="2199">
                <a:solidFill>
                  <a:srgbClr val="000000"/>
                </a:solidFill>
                <a:latin typeface="Arial"/>
                <a:ea typeface="Arial"/>
                <a:cs typeface="Arial"/>
                <a:sym typeface="Arial"/>
              </a:rPr>
              <a:t> – Có thể cứu sống trong các trường hợp cấp tính</a:t>
            </a:r>
          </a:p>
          <a:p>
            <a:pPr algn="just">
              <a:lnSpc>
                <a:spcPts val="3079"/>
              </a:lnSpc>
              <a:spcBef>
                <a:spcPct val="0"/>
              </a:spcBef>
            </a:pPr>
            <a:r>
              <a:rPr lang="en-US" sz="2199">
                <a:solidFill>
                  <a:srgbClr val="000000"/>
                </a:solidFill>
                <a:latin typeface="Arial"/>
                <a:ea typeface="Arial"/>
                <a:cs typeface="Arial"/>
                <a:sym typeface="Arial"/>
              </a:rPr>
              <a:t> – Không cần làm nghiệm pháp dung nạp glucose (OGTT) nếu biểu hiện rõ ràng</a:t>
            </a:r>
          </a:p>
          <a:p>
            <a:pPr algn="just">
              <a:lnSpc>
                <a:spcPts val="3079"/>
              </a:lnSpc>
              <a:spcBef>
                <a:spcPct val="0"/>
              </a:spcBef>
            </a:pPr>
            <a:r>
              <a:rPr lang="en-US" sz="2199">
                <a:solidFill>
                  <a:srgbClr val="000000"/>
                </a:solidFill>
                <a:latin typeface="Arial"/>
                <a:ea typeface="Arial"/>
                <a:cs typeface="Arial"/>
                <a:sym typeface="Arial"/>
              </a:rPr>
              <a:t>⚠️ Trường hợp nhẹ hơn:</a:t>
            </a:r>
          </a:p>
          <a:p>
            <a:pPr algn="just">
              <a:lnSpc>
                <a:spcPts val="3079"/>
              </a:lnSpc>
              <a:spcBef>
                <a:spcPct val="0"/>
              </a:spcBef>
            </a:pPr>
            <a:r>
              <a:rPr lang="en-US" sz="2199">
                <a:solidFill>
                  <a:srgbClr val="000000"/>
                </a:solidFill>
                <a:latin typeface="Arial"/>
                <a:ea typeface="Arial"/>
                <a:cs typeface="Arial"/>
                <a:sym typeface="Arial"/>
              </a:rPr>
              <a:t> – Một số trẻ em/thanh thiếu niên có triệu chứng nhẹ hơn</a:t>
            </a:r>
          </a:p>
          <a:p>
            <a:pPr algn="just">
              <a:lnSpc>
                <a:spcPts val="3079"/>
              </a:lnSpc>
              <a:spcBef>
                <a:spcPct val="0"/>
              </a:spcBef>
            </a:pPr>
            <a:r>
              <a:rPr lang="en-US" sz="2199">
                <a:solidFill>
                  <a:srgbClr val="000000"/>
                </a:solidFill>
                <a:latin typeface="Arial"/>
                <a:ea typeface="Arial"/>
                <a:cs typeface="Arial"/>
                <a:sym typeface="Arial"/>
              </a:rPr>
              <a:t> – Có thể cần làm xét nghiệm đường huyết lúc đói và/hoặc OGTT để xác nhận chẩn đoán</a:t>
            </a:r>
          </a:p>
          <a:p>
            <a:pPr algn="just">
              <a:lnSpc>
                <a:spcPts val="3079"/>
              </a:lnSpc>
              <a:spcBef>
                <a:spcPct val="0"/>
              </a:spcBef>
            </a:pPr>
            <a:endParaRPr lang="en-US" sz="2199">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sp>
        <p:nvSpPr>
          <p:cNvPr id="3" name="Freeform 3"/>
          <p:cNvSpPr/>
          <p:nvPr/>
        </p:nvSpPr>
        <p:spPr>
          <a:xfrm>
            <a:off x="475271" y="281676"/>
            <a:ext cx="485901" cy="485901"/>
          </a:xfrm>
          <a:custGeom>
            <a:avLst/>
            <a:gdLst/>
            <a:ahLst/>
            <a:cxnLst/>
            <a:rect l="l" t="t" r="r" b="b"/>
            <a:pathLst>
              <a:path w="485901" h="485901">
                <a:moveTo>
                  <a:pt x="0" y="0"/>
                </a:moveTo>
                <a:lnTo>
                  <a:pt x="485901" y="0"/>
                </a:lnTo>
                <a:lnTo>
                  <a:pt x="485901" y="485901"/>
                </a:lnTo>
                <a:lnTo>
                  <a:pt x="0" y="4859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9544792" y="1522590"/>
            <a:ext cx="4070684" cy="7735710"/>
            <a:chOff x="0" y="0"/>
            <a:chExt cx="5427579" cy="10314280"/>
          </a:xfrm>
        </p:grpSpPr>
        <p:grpSp>
          <p:nvGrpSpPr>
            <p:cNvPr id="5" name="Group 5"/>
            <p:cNvGrpSpPr/>
            <p:nvPr/>
          </p:nvGrpSpPr>
          <p:grpSpPr>
            <a:xfrm>
              <a:off x="0" y="0"/>
              <a:ext cx="5427579" cy="10314280"/>
              <a:chOff x="0" y="0"/>
              <a:chExt cx="8009835" cy="15221460"/>
            </a:xfrm>
          </p:grpSpPr>
          <p:sp>
            <p:nvSpPr>
              <p:cNvPr id="6" name="Freeform 6"/>
              <p:cNvSpPr/>
              <p:nvPr/>
            </p:nvSpPr>
            <p:spPr>
              <a:xfrm>
                <a:off x="0" y="0"/>
                <a:ext cx="8009835" cy="15221460"/>
              </a:xfrm>
              <a:custGeom>
                <a:avLst/>
                <a:gdLst/>
                <a:ahLst/>
                <a:cxnLst/>
                <a:rect l="l" t="t" r="r" b="b"/>
                <a:pathLst>
                  <a:path w="8009835" h="15221460">
                    <a:moveTo>
                      <a:pt x="0" y="0"/>
                    </a:moveTo>
                    <a:lnTo>
                      <a:pt x="0" y="15221460"/>
                    </a:lnTo>
                    <a:lnTo>
                      <a:pt x="8009835" y="15221460"/>
                    </a:lnTo>
                    <a:lnTo>
                      <a:pt x="8009835" y="0"/>
                    </a:lnTo>
                    <a:lnTo>
                      <a:pt x="0" y="0"/>
                    </a:lnTo>
                    <a:close/>
                    <a:moveTo>
                      <a:pt x="7948875" y="15160499"/>
                    </a:moveTo>
                    <a:lnTo>
                      <a:pt x="59690" y="15160499"/>
                    </a:lnTo>
                    <a:lnTo>
                      <a:pt x="59690" y="59690"/>
                    </a:lnTo>
                    <a:lnTo>
                      <a:pt x="7948875" y="59690"/>
                    </a:lnTo>
                    <a:lnTo>
                      <a:pt x="7948875" y="15160499"/>
                    </a:lnTo>
                    <a:close/>
                  </a:path>
                </a:pathLst>
              </a:custGeom>
              <a:solidFill>
                <a:srgbClr val="00B2BD"/>
              </a:solidFill>
            </p:spPr>
            <p:txBody>
              <a:bodyPr/>
              <a:lstStyle/>
              <a:p>
                <a:endParaRPr lang="en-US"/>
              </a:p>
            </p:txBody>
          </p:sp>
        </p:grpSp>
        <p:grpSp>
          <p:nvGrpSpPr>
            <p:cNvPr id="7" name="Group 7"/>
            <p:cNvGrpSpPr/>
            <p:nvPr/>
          </p:nvGrpSpPr>
          <p:grpSpPr>
            <a:xfrm>
              <a:off x="207656" y="218541"/>
              <a:ext cx="5012268" cy="2819347"/>
              <a:chOff x="0" y="0"/>
              <a:chExt cx="5012268" cy="2819347"/>
            </a:xfrm>
          </p:grpSpPr>
          <p:pic>
            <p:nvPicPr>
              <p:cNvPr id="8" name="Picture 8"/>
              <p:cNvPicPr>
                <a:picLocks noChangeAspect="1"/>
              </p:cNvPicPr>
              <p:nvPr/>
            </p:nvPicPr>
            <p:blipFill>
              <a:blip r:embed="rId5"/>
              <a:srcRect t="8504" b="8504"/>
              <a:stretch>
                <a:fillRect/>
              </a:stretch>
            </p:blipFill>
            <p:spPr>
              <a:xfrm>
                <a:off x="0" y="0"/>
                <a:ext cx="5012268" cy="2819347"/>
              </a:xfrm>
              <a:prstGeom prst="rect">
                <a:avLst/>
              </a:prstGeom>
            </p:spPr>
          </p:pic>
        </p:grpSp>
        <p:sp>
          <p:nvSpPr>
            <p:cNvPr id="9" name="TextBox 9"/>
            <p:cNvSpPr txBox="1"/>
            <p:nvPr/>
          </p:nvSpPr>
          <p:spPr>
            <a:xfrm>
              <a:off x="207656" y="3324319"/>
              <a:ext cx="5012268" cy="435772"/>
            </a:xfrm>
            <a:prstGeom prst="rect">
              <a:avLst/>
            </a:prstGeom>
          </p:spPr>
          <p:txBody>
            <a:bodyPr lIns="0" tIns="0" rIns="0" bIns="0" rtlCol="0" anchor="t">
              <a:spAutoFit/>
            </a:bodyPr>
            <a:lstStyle/>
            <a:p>
              <a:pPr algn="just">
                <a:lnSpc>
                  <a:spcPts val="2403"/>
                </a:lnSpc>
              </a:pPr>
              <a:r>
                <a:rPr lang="en-US" sz="2267" b="1" spc="-61">
                  <a:solidFill>
                    <a:srgbClr val="007076"/>
                  </a:solidFill>
                  <a:latin typeface="Aileron Bold"/>
                  <a:ea typeface="Aileron Bold"/>
                  <a:cs typeface="Aileron Bold"/>
                  <a:sym typeface="Aileron Bold"/>
                </a:rPr>
                <a:t>Các nghiên cứu dịch tễ học</a:t>
              </a:r>
            </a:p>
          </p:txBody>
        </p:sp>
        <p:sp>
          <p:nvSpPr>
            <p:cNvPr id="10" name="TextBox 10"/>
            <p:cNvSpPr txBox="1"/>
            <p:nvPr/>
          </p:nvSpPr>
          <p:spPr>
            <a:xfrm>
              <a:off x="258591" y="4316807"/>
              <a:ext cx="4733227" cy="5467308"/>
            </a:xfrm>
            <a:prstGeom prst="rect">
              <a:avLst/>
            </a:prstGeom>
          </p:spPr>
          <p:txBody>
            <a:bodyPr lIns="0" tIns="0" rIns="0" bIns="0" rtlCol="0" anchor="t">
              <a:spAutoFit/>
            </a:bodyPr>
            <a:lstStyle/>
            <a:p>
              <a:pPr marL="0" lvl="0" indent="0" algn="just">
                <a:lnSpc>
                  <a:spcPts val="2758"/>
                </a:lnSpc>
                <a:spcBef>
                  <a:spcPct val="0"/>
                </a:spcBef>
              </a:pPr>
              <a:r>
                <a:rPr lang="en-US" sz="1970">
                  <a:solidFill>
                    <a:srgbClr val="000000"/>
                  </a:solidFill>
                  <a:latin typeface="Arial"/>
                  <a:ea typeface="Arial"/>
                  <a:cs typeface="Arial"/>
                  <a:sym typeface="Arial"/>
                </a:rPr>
                <a:t>Phân </a:t>
              </a:r>
              <a:r>
                <a:rPr lang="en-US" sz="1970" u="none" strike="noStrike">
                  <a:solidFill>
                    <a:srgbClr val="000000"/>
                  </a:solidFill>
                  <a:latin typeface="Arial"/>
                  <a:ea typeface="Arial"/>
                  <a:cs typeface="Arial"/>
                  <a:sym typeface="Arial"/>
                </a:rPr>
                <a:t>loại dựa trên đường huyết lúc đói và/hoặc sau 2 giờ nạp glucose.</a:t>
              </a:r>
            </a:p>
            <a:p>
              <a:pPr marL="0" lvl="0" indent="0" algn="just">
                <a:lnSpc>
                  <a:spcPts val="2758"/>
                </a:lnSpc>
                <a:spcBef>
                  <a:spcPct val="0"/>
                </a:spcBef>
              </a:pPr>
              <a:r>
                <a:rPr lang="en-US" sz="1970" u="none" strike="noStrike">
                  <a:solidFill>
                    <a:srgbClr val="000000"/>
                  </a:solidFill>
                  <a:latin typeface="Arial"/>
                  <a:ea typeface="Arial"/>
                  <a:cs typeface="Arial"/>
                  <a:sym typeface="Arial"/>
                </a:rPr>
                <a:t>Nghiệm pháp dung nạp glucose 2 giờ (OGTT) được ưu tiên sử dụng trong các nghiên cứu dân số.</a:t>
              </a:r>
            </a:p>
            <a:p>
              <a:pPr marL="0" lvl="0" indent="0" algn="just">
                <a:lnSpc>
                  <a:spcPts val="2758"/>
                </a:lnSpc>
                <a:spcBef>
                  <a:spcPct val="0"/>
                </a:spcBef>
              </a:pPr>
              <a:r>
                <a:rPr lang="en-US" sz="1970" u="none" strike="noStrike">
                  <a:solidFill>
                    <a:srgbClr val="000000"/>
                  </a:solidFill>
                  <a:latin typeface="Arial"/>
                  <a:ea typeface="Arial"/>
                  <a:cs typeface="Arial"/>
                  <a:sym typeface="Arial"/>
                </a:rPr>
                <a:t> Một số nhóm dân số (ví dụ: người cao tuổi, người gầy, người châu Á) có thể bị bỏ sót nếu chỉ dùng xét nghiệm đường huyết lúc đói.</a:t>
              </a:r>
            </a:p>
          </p:txBody>
        </p:sp>
      </p:grpSp>
      <p:grpSp>
        <p:nvGrpSpPr>
          <p:cNvPr id="11" name="Group 11"/>
          <p:cNvGrpSpPr/>
          <p:nvPr/>
        </p:nvGrpSpPr>
        <p:grpSpPr>
          <a:xfrm>
            <a:off x="5008731" y="1522590"/>
            <a:ext cx="4070684" cy="7735710"/>
            <a:chOff x="0" y="0"/>
            <a:chExt cx="5427579" cy="10314280"/>
          </a:xfrm>
        </p:grpSpPr>
        <p:grpSp>
          <p:nvGrpSpPr>
            <p:cNvPr id="12" name="Group 12"/>
            <p:cNvGrpSpPr/>
            <p:nvPr/>
          </p:nvGrpSpPr>
          <p:grpSpPr>
            <a:xfrm>
              <a:off x="0" y="0"/>
              <a:ext cx="5427579" cy="10314280"/>
              <a:chOff x="0" y="0"/>
              <a:chExt cx="1323999" cy="2516056"/>
            </a:xfrm>
          </p:grpSpPr>
          <p:sp>
            <p:nvSpPr>
              <p:cNvPr id="13" name="Freeform 13"/>
              <p:cNvSpPr/>
              <p:nvPr/>
            </p:nvSpPr>
            <p:spPr>
              <a:xfrm>
                <a:off x="0" y="0"/>
                <a:ext cx="1323999" cy="2516056"/>
              </a:xfrm>
              <a:custGeom>
                <a:avLst/>
                <a:gdLst/>
                <a:ahLst/>
                <a:cxnLst/>
                <a:rect l="l" t="t" r="r" b="b"/>
                <a:pathLst>
                  <a:path w="1323999" h="2516056">
                    <a:moveTo>
                      <a:pt x="0" y="0"/>
                    </a:moveTo>
                    <a:lnTo>
                      <a:pt x="1323999" y="0"/>
                    </a:lnTo>
                    <a:lnTo>
                      <a:pt x="1323999" y="2516056"/>
                    </a:lnTo>
                    <a:lnTo>
                      <a:pt x="0" y="2516056"/>
                    </a:lnTo>
                    <a:close/>
                  </a:path>
                </a:pathLst>
              </a:custGeom>
              <a:solidFill>
                <a:srgbClr val="00949D"/>
              </a:solidFill>
            </p:spPr>
            <p:txBody>
              <a:bodyPr/>
              <a:lstStyle/>
              <a:p>
                <a:endParaRPr lang="en-US"/>
              </a:p>
            </p:txBody>
          </p:sp>
          <p:sp>
            <p:nvSpPr>
              <p:cNvPr id="14" name="TextBox 14"/>
              <p:cNvSpPr txBox="1"/>
              <p:nvPr/>
            </p:nvSpPr>
            <p:spPr>
              <a:xfrm>
                <a:off x="0" y="-38100"/>
                <a:ext cx="1323999" cy="2554156"/>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207656" y="218541"/>
              <a:ext cx="5012268" cy="2819347"/>
              <a:chOff x="0" y="0"/>
              <a:chExt cx="5012268" cy="2819347"/>
            </a:xfrm>
          </p:grpSpPr>
          <p:pic>
            <p:nvPicPr>
              <p:cNvPr id="16" name="Picture 16"/>
              <p:cNvPicPr>
                <a:picLocks noChangeAspect="1"/>
              </p:cNvPicPr>
              <p:nvPr/>
            </p:nvPicPr>
            <p:blipFill>
              <a:blip r:embed="rId6"/>
              <a:srcRect t="19891" b="19891"/>
              <a:stretch>
                <a:fillRect/>
              </a:stretch>
            </p:blipFill>
            <p:spPr>
              <a:xfrm>
                <a:off x="0" y="0"/>
                <a:ext cx="5012268" cy="2819347"/>
              </a:xfrm>
              <a:prstGeom prst="rect">
                <a:avLst/>
              </a:prstGeom>
            </p:spPr>
          </p:pic>
        </p:grpSp>
        <p:sp>
          <p:nvSpPr>
            <p:cNvPr id="17" name="TextBox 17"/>
            <p:cNvSpPr txBox="1"/>
            <p:nvPr/>
          </p:nvSpPr>
          <p:spPr>
            <a:xfrm>
              <a:off x="207656" y="3324319"/>
              <a:ext cx="5012268" cy="836844"/>
            </a:xfrm>
            <a:prstGeom prst="rect">
              <a:avLst/>
            </a:prstGeom>
          </p:spPr>
          <p:txBody>
            <a:bodyPr lIns="0" tIns="0" rIns="0" bIns="0" rtlCol="0" anchor="t">
              <a:spAutoFit/>
            </a:bodyPr>
            <a:lstStyle/>
            <a:p>
              <a:pPr algn="l">
                <a:lnSpc>
                  <a:spcPts val="2403"/>
                </a:lnSpc>
              </a:pPr>
              <a:r>
                <a:rPr lang="en-US" sz="2267" b="1" spc="-61">
                  <a:solidFill>
                    <a:srgbClr val="FFFFFF"/>
                  </a:solidFill>
                  <a:latin typeface="Aileron Bold"/>
                  <a:ea typeface="Aileron Bold"/>
                  <a:cs typeface="Aileron Bold"/>
                  <a:sym typeface="Aileron Bold"/>
                </a:rPr>
                <a:t>Giá trị ngưỡng chẩn đoán mới</a:t>
              </a:r>
            </a:p>
          </p:txBody>
        </p:sp>
        <p:sp>
          <p:nvSpPr>
            <p:cNvPr id="18" name="TextBox 18"/>
            <p:cNvSpPr txBox="1"/>
            <p:nvPr/>
          </p:nvSpPr>
          <p:spPr>
            <a:xfrm>
              <a:off x="207656" y="4296239"/>
              <a:ext cx="4865886" cy="5010108"/>
            </a:xfrm>
            <a:prstGeom prst="rect">
              <a:avLst/>
            </a:prstGeom>
          </p:spPr>
          <p:txBody>
            <a:bodyPr lIns="0" tIns="0" rIns="0" bIns="0" rtlCol="0" anchor="t">
              <a:spAutoFit/>
            </a:bodyPr>
            <a:lstStyle/>
            <a:p>
              <a:pPr marL="0" lvl="0" indent="0" algn="just">
                <a:lnSpc>
                  <a:spcPts val="2758"/>
                </a:lnSpc>
                <a:spcBef>
                  <a:spcPct val="0"/>
                </a:spcBef>
              </a:pPr>
              <a:r>
                <a:rPr lang="en-US" sz="1970">
                  <a:solidFill>
                    <a:srgbClr val="000000"/>
                  </a:solidFill>
                  <a:latin typeface="Arial"/>
                  <a:ea typeface="Arial"/>
                  <a:cs typeface="Arial"/>
                  <a:sym typeface="Arial"/>
                </a:rPr>
                <a:t>Đườ</a:t>
              </a:r>
              <a:r>
                <a:rPr lang="en-US" sz="1970" u="none" strike="noStrike">
                  <a:solidFill>
                    <a:srgbClr val="000000"/>
                  </a:solidFill>
                  <a:latin typeface="Arial"/>
                  <a:ea typeface="Arial"/>
                  <a:cs typeface="Arial"/>
                  <a:sym typeface="Arial"/>
                </a:rPr>
                <a:t>ng huyết lúc đói trong huyết tương: giảm từ 7,8 xuống còn 7,0 mmol/L (126 mg/dL).</a:t>
              </a:r>
            </a:p>
            <a:p>
              <a:pPr marL="0" lvl="0" indent="0" algn="just">
                <a:lnSpc>
                  <a:spcPts val="2758"/>
                </a:lnSpc>
                <a:spcBef>
                  <a:spcPct val="0"/>
                </a:spcBef>
              </a:pPr>
              <a:r>
                <a:rPr lang="en-US" sz="1970" u="none" strike="noStrike">
                  <a:solidFill>
                    <a:srgbClr val="000000"/>
                  </a:solidFill>
                  <a:latin typeface="Arial"/>
                  <a:ea typeface="Arial"/>
                  <a:cs typeface="Arial"/>
                  <a:sym typeface="Arial"/>
                </a:rPr>
                <a:t>Đường huyết lúc đói trong máu toàn phần: giảm từ 6,7 xuống còn 6,1 mmol/L (110 mg/dL).</a:t>
              </a:r>
            </a:p>
            <a:p>
              <a:pPr marL="0" lvl="0" indent="0" algn="just">
                <a:lnSpc>
                  <a:spcPts val="2758"/>
                </a:lnSpc>
                <a:spcBef>
                  <a:spcPct val="0"/>
                </a:spcBef>
              </a:pPr>
              <a:r>
                <a:rPr lang="en-US" sz="1970" u="none" strike="noStrike">
                  <a:solidFill>
                    <a:srgbClr val="000000"/>
                  </a:solidFill>
                  <a:latin typeface="Arial"/>
                  <a:ea typeface="Arial"/>
                  <a:cs typeface="Arial"/>
                  <a:sym typeface="Arial"/>
                </a:rPr>
                <a:t>Lý do: Để phù hợp hơn với giá trị đường huyết sau 2 giờ nạp glucose và có mối liên hệ chặt chẽ hơn với các biến chứng.</a:t>
              </a:r>
            </a:p>
            <a:p>
              <a:pPr marL="0" lvl="0" indent="0" algn="just">
                <a:lnSpc>
                  <a:spcPts val="2758"/>
                </a:lnSpc>
                <a:spcBef>
                  <a:spcPct val="0"/>
                </a:spcBef>
              </a:pPr>
              <a:endParaRPr lang="en-US" sz="1970" u="none" strike="noStrike">
                <a:solidFill>
                  <a:srgbClr val="000000"/>
                </a:solidFill>
                <a:latin typeface="Arial"/>
                <a:ea typeface="Arial"/>
                <a:cs typeface="Arial"/>
                <a:sym typeface="Arial"/>
              </a:endParaRPr>
            </a:p>
          </p:txBody>
        </p:sp>
      </p:grpSp>
      <p:sp>
        <p:nvSpPr>
          <p:cNvPr id="19" name="TextBox 19"/>
          <p:cNvSpPr txBox="1"/>
          <p:nvPr/>
        </p:nvSpPr>
        <p:spPr>
          <a:xfrm>
            <a:off x="1106525" y="295309"/>
            <a:ext cx="8037475" cy="504967"/>
          </a:xfrm>
          <a:prstGeom prst="rect">
            <a:avLst/>
          </a:prstGeom>
        </p:spPr>
        <p:txBody>
          <a:bodyPr lIns="0" tIns="0" rIns="0" bIns="0" rtlCol="0" anchor="t">
            <a:spAutoFit/>
          </a:bodyPr>
          <a:lstStyle/>
          <a:p>
            <a:pPr algn="just">
              <a:lnSpc>
                <a:spcPts val="3898"/>
              </a:lnSpc>
            </a:pPr>
            <a:r>
              <a:rPr lang="en-US" sz="3678" b="1" spc="-99">
                <a:solidFill>
                  <a:srgbClr val="007076"/>
                </a:solidFill>
                <a:latin typeface="Aileron Bold"/>
                <a:ea typeface="Aileron Bold"/>
                <a:cs typeface="Aileron Bold"/>
                <a:sym typeface="Aileron Bold"/>
              </a:rPr>
              <a:t>2.3 Tiêu chí chẩn đoán</a:t>
            </a:r>
          </a:p>
        </p:txBody>
      </p:sp>
      <p:grpSp>
        <p:nvGrpSpPr>
          <p:cNvPr id="20" name="Group 20"/>
          <p:cNvGrpSpPr/>
          <p:nvPr/>
        </p:nvGrpSpPr>
        <p:grpSpPr>
          <a:xfrm>
            <a:off x="475271" y="1522590"/>
            <a:ext cx="4070684" cy="7735710"/>
            <a:chOff x="0" y="0"/>
            <a:chExt cx="8009835" cy="15221460"/>
          </a:xfrm>
        </p:grpSpPr>
        <p:sp>
          <p:nvSpPr>
            <p:cNvPr id="21" name="Freeform 21"/>
            <p:cNvSpPr/>
            <p:nvPr/>
          </p:nvSpPr>
          <p:spPr>
            <a:xfrm>
              <a:off x="0" y="0"/>
              <a:ext cx="8009835" cy="15221460"/>
            </a:xfrm>
            <a:custGeom>
              <a:avLst/>
              <a:gdLst/>
              <a:ahLst/>
              <a:cxnLst/>
              <a:rect l="l" t="t" r="r" b="b"/>
              <a:pathLst>
                <a:path w="8009835" h="15221460">
                  <a:moveTo>
                    <a:pt x="0" y="0"/>
                  </a:moveTo>
                  <a:lnTo>
                    <a:pt x="0" y="15221460"/>
                  </a:lnTo>
                  <a:lnTo>
                    <a:pt x="8009835" y="15221460"/>
                  </a:lnTo>
                  <a:lnTo>
                    <a:pt x="8009835" y="0"/>
                  </a:lnTo>
                  <a:lnTo>
                    <a:pt x="0" y="0"/>
                  </a:lnTo>
                  <a:close/>
                  <a:moveTo>
                    <a:pt x="7948875" y="15160499"/>
                  </a:moveTo>
                  <a:lnTo>
                    <a:pt x="59690" y="15160499"/>
                  </a:lnTo>
                  <a:lnTo>
                    <a:pt x="59690" y="59690"/>
                  </a:lnTo>
                  <a:lnTo>
                    <a:pt x="7948875" y="59690"/>
                  </a:lnTo>
                  <a:lnTo>
                    <a:pt x="7948875" y="15160499"/>
                  </a:lnTo>
                  <a:close/>
                </a:path>
              </a:pathLst>
            </a:custGeom>
            <a:solidFill>
              <a:srgbClr val="00B2BD"/>
            </a:solidFill>
          </p:spPr>
          <p:txBody>
            <a:bodyPr/>
            <a:lstStyle/>
            <a:p>
              <a:endParaRPr lang="en-US"/>
            </a:p>
          </p:txBody>
        </p:sp>
      </p:grpSp>
      <p:grpSp>
        <p:nvGrpSpPr>
          <p:cNvPr id="22" name="Group 22"/>
          <p:cNvGrpSpPr/>
          <p:nvPr/>
        </p:nvGrpSpPr>
        <p:grpSpPr>
          <a:xfrm>
            <a:off x="631013" y="1686496"/>
            <a:ext cx="3759201" cy="2114511"/>
            <a:chOff x="0" y="0"/>
            <a:chExt cx="5012268" cy="2819347"/>
          </a:xfrm>
        </p:grpSpPr>
        <p:pic>
          <p:nvPicPr>
            <p:cNvPr id="23" name="Picture 23"/>
            <p:cNvPicPr>
              <a:picLocks noChangeAspect="1"/>
            </p:cNvPicPr>
            <p:nvPr/>
          </p:nvPicPr>
          <p:blipFill>
            <a:blip r:embed="rId7"/>
            <a:srcRect l="8098" r="8098"/>
            <a:stretch>
              <a:fillRect/>
            </a:stretch>
          </p:blipFill>
          <p:spPr>
            <a:xfrm>
              <a:off x="0" y="0"/>
              <a:ext cx="5012268" cy="2819347"/>
            </a:xfrm>
            <a:prstGeom prst="rect">
              <a:avLst/>
            </a:prstGeom>
          </p:spPr>
        </p:pic>
      </p:grpSp>
      <p:sp>
        <p:nvSpPr>
          <p:cNvPr id="24" name="TextBox 24"/>
          <p:cNvSpPr txBox="1"/>
          <p:nvPr/>
        </p:nvSpPr>
        <p:spPr>
          <a:xfrm>
            <a:off x="631013" y="4020592"/>
            <a:ext cx="3752971" cy="622870"/>
          </a:xfrm>
          <a:prstGeom prst="rect">
            <a:avLst/>
          </a:prstGeom>
        </p:spPr>
        <p:txBody>
          <a:bodyPr lIns="0" tIns="0" rIns="0" bIns="0" rtlCol="0" anchor="t">
            <a:spAutoFit/>
          </a:bodyPr>
          <a:lstStyle/>
          <a:p>
            <a:pPr algn="l">
              <a:lnSpc>
                <a:spcPts val="2403"/>
              </a:lnSpc>
            </a:pPr>
            <a:r>
              <a:rPr lang="en-US" sz="2267" b="1" spc="-6">
                <a:solidFill>
                  <a:srgbClr val="007076"/>
                </a:solidFill>
                <a:latin typeface="Aileron Bold"/>
                <a:ea typeface="Aileron Bold"/>
                <a:cs typeface="Aileron Bold"/>
                <a:sym typeface="Aileron Bold"/>
              </a:rPr>
              <a:t>Biểu hiện lâm sàng và xét nghiệm</a:t>
            </a:r>
          </a:p>
        </p:txBody>
      </p:sp>
      <p:sp>
        <p:nvSpPr>
          <p:cNvPr id="25" name="TextBox 25"/>
          <p:cNvSpPr txBox="1"/>
          <p:nvPr/>
        </p:nvSpPr>
        <p:spPr>
          <a:xfrm>
            <a:off x="592913" y="4738764"/>
            <a:ext cx="3891943" cy="4807663"/>
          </a:xfrm>
          <a:prstGeom prst="rect">
            <a:avLst/>
          </a:prstGeom>
        </p:spPr>
        <p:txBody>
          <a:bodyPr lIns="0" tIns="0" rIns="0" bIns="0" rtlCol="0" anchor="t">
            <a:spAutoFit/>
          </a:bodyPr>
          <a:lstStyle/>
          <a:p>
            <a:pPr algn="just">
              <a:lnSpc>
                <a:spcPts val="2760"/>
              </a:lnSpc>
              <a:spcBef>
                <a:spcPct val="0"/>
              </a:spcBef>
            </a:pPr>
            <a:r>
              <a:rPr lang="en-US" sz="1971">
                <a:solidFill>
                  <a:srgbClr val="000000"/>
                </a:solidFill>
                <a:latin typeface="Arial"/>
                <a:ea typeface="Arial"/>
                <a:cs typeface="Arial"/>
                <a:sym typeface="Arial"/>
              </a:rPr>
              <a:t>Triệu chứng phổ biến:</a:t>
            </a:r>
          </a:p>
          <a:p>
            <a:pPr algn="just">
              <a:lnSpc>
                <a:spcPts val="2760"/>
              </a:lnSpc>
              <a:spcBef>
                <a:spcPct val="0"/>
              </a:spcBef>
            </a:pPr>
            <a:r>
              <a:rPr lang="en-US" sz="1971">
                <a:solidFill>
                  <a:srgbClr val="000000"/>
                </a:solidFill>
                <a:latin typeface="Arial"/>
                <a:ea typeface="Arial"/>
                <a:cs typeface="Arial"/>
                <a:sym typeface="Arial"/>
              </a:rPr>
              <a:t> – Khát nước nhiều, tiểu nhiều</a:t>
            </a:r>
          </a:p>
          <a:p>
            <a:pPr algn="just">
              <a:lnSpc>
                <a:spcPts val="2760"/>
              </a:lnSpc>
              <a:spcBef>
                <a:spcPct val="0"/>
              </a:spcBef>
            </a:pPr>
            <a:r>
              <a:rPr lang="en-US" sz="1971">
                <a:solidFill>
                  <a:srgbClr val="000000"/>
                </a:solidFill>
                <a:latin typeface="Arial"/>
                <a:ea typeface="Arial"/>
                <a:cs typeface="Arial"/>
                <a:sym typeface="Arial"/>
              </a:rPr>
              <a:t> – Sụt cân không rõ nguyên nhân</a:t>
            </a:r>
          </a:p>
          <a:p>
            <a:pPr algn="just">
              <a:lnSpc>
                <a:spcPts val="2760"/>
              </a:lnSpc>
              <a:spcBef>
                <a:spcPct val="0"/>
              </a:spcBef>
            </a:pPr>
            <a:r>
              <a:rPr lang="en-US" sz="1971">
                <a:solidFill>
                  <a:srgbClr val="000000"/>
                </a:solidFill>
                <a:latin typeface="Arial"/>
                <a:ea typeface="Arial"/>
                <a:cs typeface="Arial"/>
                <a:sym typeface="Arial"/>
              </a:rPr>
              <a:t> – Nhiễm trùng tái phát</a:t>
            </a:r>
          </a:p>
          <a:p>
            <a:pPr algn="just">
              <a:lnSpc>
                <a:spcPts val="2760"/>
              </a:lnSpc>
              <a:spcBef>
                <a:spcPct val="0"/>
              </a:spcBef>
            </a:pPr>
            <a:r>
              <a:rPr lang="en-US" sz="1971">
                <a:solidFill>
                  <a:srgbClr val="000000"/>
                </a:solidFill>
                <a:latin typeface="Arial"/>
                <a:ea typeface="Arial"/>
                <a:cs typeface="Arial"/>
                <a:sym typeface="Arial"/>
              </a:rPr>
              <a:t> – Buồn ngủ, hôn mê</a:t>
            </a:r>
          </a:p>
          <a:p>
            <a:pPr algn="just">
              <a:lnSpc>
                <a:spcPts val="2760"/>
              </a:lnSpc>
              <a:spcBef>
                <a:spcPct val="0"/>
              </a:spcBef>
            </a:pPr>
            <a:r>
              <a:rPr lang="en-US" sz="1971">
                <a:solidFill>
                  <a:srgbClr val="000000"/>
                </a:solidFill>
                <a:latin typeface="Arial"/>
                <a:ea typeface="Arial"/>
                <a:cs typeface="Arial"/>
                <a:sym typeface="Arial"/>
              </a:rPr>
              <a:t>Chẩn đoán được xác nhận khi có một kết quả đo đường huyết vượt ngưỡng chẩn đoán.</a:t>
            </a:r>
          </a:p>
          <a:p>
            <a:pPr algn="just">
              <a:lnSpc>
                <a:spcPts val="2760"/>
              </a:lnSpc>
              <a:spcBef>
                <a:spcPct val="0"/>
              </a:spcBef>
            </a:pPr>
            <a:r>
              <a:rPr lang="en-US" sz="1971">
                <a:solidFill>
                  <a:srgbClr val="000000"/>
                </a:solidFill>
                <a:latin typeface="Arial"/>
                <a:ea typeface="Arial"/>
                <a:cs typeface="Arial"/>
                <a:sym typeface="Arial"/>
              </a:rPr>
              <a:t>Nghiệm pháp dung nạp glucose (OGTT) 75g chỉ cần thực hiện khi đường huyết lúc đói hoặc đường huyết ngẫu nhiên nằm ở ngưỡng ranh giới.</a:t>
            </a:r>
          </a:p>
          <a:p>
            <a:pPr algn="just">
              <a:lnSpc>
                <a:spcPts val="2760"/>
              </a:lnSpc>
              <a:spcBef>
                <a:spcPct val="0"/>
              </a:spcBef>
            </a:pPr>
            <a:endParaRPr lang="en-US" sz="1971">
              <a:solidFill>
                <a:srgbClr val="000000"/>
              </a:solidFill>
              <a:latin typeface="Arial"/>
              <a:ea typeface="Arial"/>
              <a:cs typeface="Arial"/>
              <a:sym typeface="Arial"/>
            </a:endParaRPr>
          </a:p>
        </p:txBody>
      </p:sp>
      <p:grpSp>
        <p:nvGrpSpPr>
          <p:cNvPr id="26" name="Group 26"/>
          <p:cNvGrpSpPr/>
          <p:nvPr/>
        </p:nvGrpSpPr>
        <p:grpSpPr>
          <a:xfrm>
            <a:off x="13947976" y="1522590"/>
            <a:ext cx="4070684" cy="7735710"/>
            <a:chOff x="0" y="0"/>
            <a:chExt cx="5427579" cy="10314280"/>
          </a:xfrm>
        </p:grpSpPr>
        <p:grpSp>
          <p:nvGrpSpPr>
            <p:cNvPr id="27" name="Group 27"/>
            <p:cNvGrpSpPr/>
            <p:nvPr/>
          </p:nvGrpSpPr>
          <p:grpSpPr>
            <a:xfrm>
              <a:off x="0" y="0"/>
              <a:ext cx="5427579" cy="10314280"/>
              <a:chOff x="0" y="0"/>
              <a:chExt cx="1323999" cy="2516056"/>
            </a:xfrm>
          </p:grpSpPr>
          <p:sp>
            <p:nvSpPr>
              <p:cNvPr id="28" name="Freeform 28"/>
              <p:cNvSpPr/>
              <p:nvPr/>
            </p:nvSpPr>
            <p:spPr>
              <a:xfrm>
                <a:off x="0" y="0"/>
                <a:ext cx="1323999" cy="2516056"/>
              </a:xfrm>
              <a:custGeom>
                <a:avLst/>
                <a:gdLst/>
                <a:ahLst/>
                <a:cxnLst/>
                <a:rect l="l" t="t" r="r" b="b"/>
                <a:pathLst>
                  <a:path w="1323999" h="2516056">
                    <a:moveTo>
                      <a:pt x="0" y="0"/>
                    </a:moveTo>
                    <a:lnTo>
                      <a:pt x="1323999" y="0"/>
                    </a:lnTo>
                    <a:lnTo>
                      <a:pt x="1323999" y="2516056"/>
                    </a:lnTo>
                    <a:lnTo>
                      <a:pt x="0" y="2516056"/>
                    </a:lnTo>
                    <a:close/>
                  </a:path>
                </a:pathLst>
              </a:custGeom>
              <a:solidFill>
                <a:srgbClr val="00949D"/>
              </a:solidFill>
            </p:spPr>
            <p:txBody>
              <a:bodyPr/>
              <a:lstStyle/>
              <a:p>
                <a:endParaRPr lang="en-US"/>
              </a:p>
            </p:txBody>
          </p:sp>
          <p:sp>
            <p:nvSpPr>
              <p:cNvPr id="29" name="TextBox 29"/>
              <p:cNvSpPr txBox="1"/>
              <p:nvPr/>
            </p:nvSpPr>
            <p:spPr>
              <a:xfrm>
                <a:off x="0" y="-38100"/>
                <a:ext cx="1323999" cy="2554156"/>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a:off x="207656" y="218541"/>
              <a:ext cx="5012268" cy="2819347"/>
              <a:chOff x="0" y="0"/>
              <a:chExt cx="5012268" cy="2819347"/>
            </a:xfrm>
          </p:grpSpPr>
          <p:pic>
            <p:nvPicPr>
              <p:cNvPr id="31" name="Picture 31"/>
              <p:cNvPicPr>
                <a:picLocks noChangeAspect="1"/>
              </p:cNvPicPr>
              <p:nvPr/>
            </p:nvPicPr>
            <p:blipFill>
              <a:blip r:embed="rId8"/>
              <a:srcRect t="3588" b="3588"/>
              <a:stretch>
                <a:fillRect/>
              </a:stretch>
            </p:blipFill>
            <p:spPr>
              <a:xfrm>
                <a:off x="0" y="0"/>
                <a:ext cx="5012268" cy="2819347"/>
              </a:xfrm>
              <a:prstGeom prst="rect">
                <a:avLst/>
              </a:prstGeom>
            </p:spPr>
          </p:pic>
        </p:grpSp>
        <p:sp>
          <p:nvSpPr>
            <p:cNvPr id="32" name="TextBox 32"/>
            <p:cNvSpPr txBox="1"/>
            <p:nvPr/>
          </p:nvSpPr>
          <p:spPr>
            <a:xfrm>
              <a:off x="207656" y="3324319"/>
              <a:ext cx="5012268" cy="435772"/>
            </a:xfrm>
            <a:prstGeom prst="rect">
              <a:avLst/>
            </a:prstGeom>
          </p:spPr>
          <p:txBody>
            <a:bodyPr lIns="0" tIns="0" rIns="0" bIns="0" rtlCol="0" anchor="t">
              <a:spAutoFit/>
            </a:bodyPr>
            <a:lstStyle/>
            <a:p>
              <a:pPr algn="l">
                <a:lnSpc>
                  <a:spcPts val="2403"/>
                </a:lnSpc>
              </a:pPr>
              <a:r>
                <a:rPr lang="en-US" sz="2267" b="1" spc="-61">
                  <a:solidFill>
                    <a:srgbClr val="FFFFFF"/>
                  </a:solidFill>
                  <a:latin typeface="Aileron Bold"/>
                  <a:ea typeface="Aileron Bold"/>
                  <a:cs typeface="Aileron Bold"/>
                  <a:sym typeface="Aileron Bold"/>
                </a:rPr>
                <a:t>Chẩn đoán cá nhân</a:t>
              </a:r>
            </a:p>
          </p:txBody>
        </p:sp>
        <p:sp>
          <p:nvSpPr>
            <p:cNvPr id="33" name="TextBox 33"/>
            <p:cNvSpPr txBox="1"/>
            <p:nvPr/>
          </p:nvSpPr>
          <p:spPr>
            <a:xfrm>
              <a:off x="178968" y="4113538"/>
              <a:ext cx="5012268" cy="5010108"/>
            </a:xfrm>
            <a:prstGeom prst="rect">
              <a:avLst/>
            </a:prstGeom>
          </p:spPr>
          <p:txBody>
            <a:bodyPr lIns="0" tIns="0" rIns="0" bIns="0" rtlCol="0" anchor="t">
              <a:spAutoFit/>
            </a:bodyPr>
            <a:lstStyle/>
            <a:p>
              <a:pPr marL="0" lvl="0" indent="0" algn="just">
                <a:lnSpc>
                  <a:spcPts val="2758"/>
                </a:lnSpc>
                <a:spcBef>
                  <a:spcPct val="0"/>
                </a:spcBef>
              </a:pPr>
              <a:r>
                <a:rPr lang="en-US" sz="1970">
                  <a:solidFill>
                    <a:srgbClr val="000000"/>
                  </a:solidFill>
                  <a:latin typeface="Arial"/>
                  <a:ea typeface="Arial"/>
                  <a:cs typeface="Arial"/>
                  <a:sym typeface="Arial"/>
                </a:rPr>
                <a:t>Không nên </a:t>
              </a:r>
              <a:r>
                <a:rPr lang="en-US" sz="1970" u="none" strike="noStrike">
                  <a:solidFill>
                    <a:srgbClr val="000000"/>
                  </a:solidFill>
                  <a:latin typeface="Arial"/>
                  <a:ea typeface="Arial"/>
                  <a:cs typeface="Arial"/>
                  <a:sym typeface="Arial"/>
                </a:rPr>
                <a:t>dựa vào chỉ một xét nghiệm đường huyết duy nhất.</a:t>
              </a:r>
            </a:p>
            <a:p>
              <a:pPr marL="0" lvl="0" indent="0" algn="just">
                <a:lnSpc>
                  <a:spcPts val="2758"/>
                </a:lnSpc>
                <a:spcBef>
                  <a:spcPct val="0"/>
                </a:spcBef>
              </a:pPr>
              <a:r>
                <a:rPr lang="en-US" sz="1970" u="none" strike="noStrike">
                  <a:solidFill>
                    <a:srgbClr val="000000"/>
                  </a:solidFill>
                  <a:latin typeface="Arial"/>
                  <a:ea typeface="Arial"/>
                  <a:cs typeface="Arial"/>
                  <a:sym typeface="Arial"/>
                </a:rPr>
                <a:t> Cần có triệu chứng và/hoặc xác nhận bằng các xét nghiệm lặp lại.</a:t>
              </a:r>
            </a:p>
            <a:p>
              <a:pPr marL="0" lvl="0" indent="0" algn="just">
                <a:lnSpc>
                  <a:spcPts val="2758"/>
                </a:lnSpc>
                <a:spcBef>
                  <a:spcPct val="0"/>
                </a:spcBef>
              </a:pPr>
              <a:r>
                <a:rPr lang="en-US" sz="1970" u="none" strike="noStrike">
                  <a:solidFill>
                    <a:srgbClr val="000000"/>
                  </a:solidFill>
                  <a:latin typeface="Arial"/>
                  <a:ea typeface="Arial"/>
                  <a:cs typeface="Arial"/>
                  <a:sym typeface="Arial"/>
                </a:rPr>
                <a:t> Lý tưởng là sử dụng cả giá trị đường huyết lúc đói và sau 2 giờ OGTT để phát hiện sớm những người có nguy cơ cao.</a:t>
              </a:r>
            </a:p>
            <a:p>
              <a:pPr marL="0" lvl="0" indent="0" algn="just">
                <a:lnSpc>
                  <a:spcPts val="2758"/>
                </a:lnSpc>
                <a:spcBef>
                  <a:spcPct val="0"/>
                </a:spcBef>
              </a:pPr>
              <a:r>
                <a:rPr lang="en-US" sz="1970" u="none" strike="noStrike">
                  <a:solidFill>
                    <a:srgbClr val="000000"/>
                  </a:solidFill>
                  <a:latin typeface="Arial"/>
                  <a:ea typeface="Arial"/>
                  <a:cs typeface="Arial"/>
                  <a:sym typeface="Arial"/>
                </a:rPr>
                <a:t> Điều này khác với phương pháp của ADA, ưu tiên sử dụng đường huyết lúc đói.</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grpSp>
        <p:nvGrpSpPr>
          <p:cNvPr id="3" name="Group 3"/>
          <p:cNvGrpSpPr/>
          <p:nvPr/>
        </p:nvGrpSpPr>
        <p:grpSpPr>
          <a:xfrm>
            <a:off x="13347457" y="0"/>
            <a:ext cx="4940543" cy="10287000"/>
            <a:chOff x="0" y="0"/>
            <a:chExt cx="1301213" cy="2709333"/>
          </a:xfrm>
        </p:grpSpPr>
        <p:sp>
          <p:nvSpPr>
            <p:cNvPr id="4" name="Freeform 4"/>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solidFill>
              <a:srgbClr val="00949D"/>
            </a:solidFill>
          </p:spPr>
          <p:txBody>
            <a:bodyPr/>
            <a:lstStyle/>
            <a:p>
              <a:endParaRPr lang="en-US"/>
            </a:p>
          </p:txBody>
        </p:sp>
        <p:sp>
          <p:nvSpPr>
            <p:cNvPr id="5" name="TextBox 5"/>
            <p:cNvSpPr txBox="1"/>
            <p:nvPr/>
          </p:nvSpPr>
          <p:spPr>
            <a:xfrm>
              <a:off x="0" y="-38100"/>
              <a:ext cx="130121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713297" y="2498986"/>
            <a:ext cx="7268319" cy="4745316"/>
            <a:chOff x="0" y="0"/>
            <a:chExt cx="9691092" cy="6327088"/>
          </a:xfrm>
        </p:grpSpPr>
        <p:pic>
          <p:nvPicPr>
            <p:cNvPr id="7" name="Picture 7"/>
            <p:cNvPicPr>
              <a:picLocks noChangeAspect="1"/>
            </p:cNvPicPr>
            <p:nvPr/>
          </p:nvPicPr>
          <p:blipFill>
            <a:blip r:embed="rId3"/>
            <a:srcRect l="6921" r="6921"/>
            <a:stretch>
              <a:fillRect/>
            </a:stretch>
          </p:blipFill>
          <p:spPr>
            <a:xfrm>
              <a:off x="0" y="0"/>
              <a:ext cx="9691092" cy="6327088"/>
            </a:xfrm>
            <a:prstGeom prst="rect">
              <a:avLst/>
            </a:prstGeom>
          </p:spPr>
        </p:pic>
      </p:grpSp>
      <p:grpSp>
        <p:nvGrpSpPr>
          <p:cNvPr id="8" name="Group 8"/>
          <p:cNvGrpSpPr/>
          <p:nvPr/>
        </p:nvGrpSpPr>
        <p:grpSpPr>
          <a:xfrm rot="-2700000">
            <a:off x="7278105" y="4560546"/>
            <a:ext cx="16683427" cy="7187469"/>
            <a:chOff x="0" y="0"/>
            <a:chExt cx="4393989" cy="1892996"/>
          </a:xfrm>
        </p:grpSpPr>
        <p:sp>
          <p:nvSpPr>
            <p:cNvPr id="9" name="Freeform 9"/>
            <p:cNvSpPr/>
            <p:nvPr/>
          </p:nvSpPr>
          <p:spPr>
            <a:xfrm>
              <a:off x="0" y="0"/>
              <a:ext cx="4393989" cy="1892996"/>
            </a:xfrm>
            <a:custGeom>
              <a:avLst/>
              <a:gdLst/>
              <a:ahLst/>
              <a:cxnLst/>
              <a:rect l="l" t="t" r="r" b="b"/>
              <a:pathLst>
                <a:path w="4393989" h="1892996">
                  <a:moveTo>
                    <a:pt x="0" y="0"/>
                  </a:moveTo>
                  <a:lnTo>
                    <a:pt x="4393989" y="0"/>
                  </a:lnTo>
                  <a:lnTo>
                    <a:pt x="4393989" y="1892996"/>
                  </a:lnTo>
                  <a:lnTo>
                    <a:pt x="0" y="1892996"/>
                  </a:lnTo>
                  <a:close/>
                </a:path>
              </a:pathLst>
            </a:custGeom>
            <a:solidFill>
              <a:srgbClr val="00B2BD">
                <a:alpha val="1961"/>
              </a:srgbClr>
            </a:solidFill>
          </p:spPr>
          <p:txBody>
            <a:bodyPr/>
            <a:lstStyle/>
            <a:p>
              <a:endParaRPr lang="en-US"/>
            </a:p>
          </p:txBody>
        </p:sp>
        <p:sp>
          <p:nvSpPr>
            <p:cNvPr id="10" name="TextBox 10"/>
            <p:cNvSpPr txBox="1"/>
            <p:nvPr/>
          </p:nvSpPr>
          <p:spPr>
            <a:xfrm>
              <a:off x="0" y="-38100"/>
              <a:ext cx="4393989" cy="1931096"/>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287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398600" y="8974125"/>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768500" y="8974125"/>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675098" y="4030993"/>
            <a:ext cx="369900" cy="369900"/>
          </a:xfrm>
          <a:custGeom>
            <a:avLst/>
            <a:gdLst/>
            <a:ahLst/>
            <a:cxnLst/>
            <a:rect l="l" t="t" r="r" b="b"/>
            <a:pathLst>
              <a:path w="369900" h="369900">
                <a:moveTo>
                  <a:pt x="0" y="0"/>
                </a:moveTo>
                <a:lnTo>
                  <a:pt x="369899" y="0"/>
                </a:lnTo>
                <a:lnTo>
                  <a:pt x="369899" y="369899"/>
                </a:lnTo>
                <a:lnTo>
                  <a:pt x="0" y="3698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5"/>
          <p:cNvSpPr txBox="1"/>
          <p:nvPr/>
        </p:nvSpPr>
        <p:spPr>
          <a:xfrm>
            <a:off x="2364023" y="2346899"/>
            <a:ext cx="8391115" cy="1025525"/>
          </a:xfrm>
          <a:prstGeom prst="rect">
            <a:avLst/>
          </a:prstGeom>
        </p:spPr>
        <p:txBody>
          <a:bodyPr lIns="0" tIns="0" rIns="0" bIns="0" rtlCol="0" anchor="t">
            <a:spAutoFit/>
          </a:bodyPr>
          <a:lstStyle/>
          <a:p>
            <a:pPr algn="l">
              <a:lnSpc>
                <a:spcPts val="8049"/>
              </a:lnSpc>
            </a:pPr>
            <a:r>
              <a:rPr lang="en-US" sz="6999" spc="272">
                <a:solidFill>
                  <a:srgbClr val="007076"/>
                </a:solidFill>
                <a:latin typeface="Anton"/>
                <a:ea typeface="Anton"/>
                <a:cs typeface="Anton"/>
                <a:sym typeface="Anton"/>
              </a:rPr>
              <a:t> Phân loại</a:t>
            </a:r>
          </a:p>
        </p:txBody>
      </p:sp>
      <p:sp>
        <p:nvSpPr>
          <p:cNvPr id="16" name="TextBox 16"/>
          <p:cNvSpPr txBox="1"/>
          <p:nvPr/>
        </p:nvSpPr>
        <p:spPr>
          <a:xfrm>
            <a:off x="1028700" y="2346899"/>
            <a:ext cx="1646398" cy="1025525"/>
          </a:xfrm>
          <a:prstGeom prst="rect">
            <a:avLst/>
          </a:prstGeom>
        </p:spPr>
        <p:txBody>
          <a:bodyPr lIns="0" tIns="0" rIns="0" bIns="0" rtlCol="0" anchor="t">
            <a:spAutoFit/>
          </a:bodyPr>
          <a:lstStyle/>
          <a:p>
            <a:pPr algn="l">
              <a:lnSpc>
                <a:spcPts val="8049"/>
              </a:lnSpc>
            </a:pPr>
            <a:r>
              <a:rPr lang="en-US" sz="6999" spc="272">
                <a:solidFill>
                  <a:srgbClr val="007076"/>
                </a:solidFill>
                <a:latin typeface="Anton"/>
                <a:ea typeface="Anton"/>
                <a:cs typeface="Anton"/>
                <a:sym typeface="Anton"/>
              </a:rPr>
              <a:t>03</a:t>
            </a:r>
          </a:p>
        </p:txBody>
      </p:sp>
      <p:sp>
        <p:nvSpPr>
          <p:cNvPr id="17" name="TextBox 17"/>
          <p:cNvSpPr txBox="1"/>
          <p:nvPr/>
        </p:nvSpPr>
        <p:spPr>
          <a:xfrm>
            <a:off x="3139460" y="4043413"/>
            <a:ext cx="7926753" cy="383159"/>
          </a:xfrm>
          <a:prstGeom prst="rect">
            <a:avLst/>
          </a:prstGeom>
        </p:spPr>
        <p:txBody>
          <a:bodyPr lIns="0" tIns="0" rIns="0" bIns="0" rtlCol="0" anchor="t">
            <a:spAutoFit/>
          </a:bodyPr>
          <a:lstStyle/>
          <a:p>
            <a:pPr algn="just">
              <a:lnSpc>
                <a:spcPts val="2968"/>
              </a:lnSpc>
            </a:pPr>
            <a:r>
              <a:rPr lang="en-US" sz="2800" spc="-75">
                <a:solidFill>
                  <a:srgbClr val="007076"/>
                </a:solidFill>
                <a:latin typeface="Aileron"/>
                <a:ea typeface="Aileron"/>
                <a:cs typeface="Aileron"/>
                <a:sym typeface="Aileron"/>
              </a:rPr>
              <a:t>Phân loại trước đây</a:t>
            </a:r>
          </a:p>
        </p:txBody>
      </p:sp>
      <p:sp>
        <p:nvSpPr>
          <p:cNvPr id="18" name="Freeform 18"/>
          <p:cNvSpPr/>
          <p:nvPr/>
        </p:nvSpPr>
        <p:spPr>
          <a:xfrm>
            <a:off x="2676560" y="4452252"/>
            <a:ext cx="369900" cy="369900"/>
          </a:xfrm>
          <a:custGeom>
            <a:avLst/>
            <a:gdLst/>
            <a:ahLst/>
            <a:cxnLst/>
            <a:rect l="l" t="t" r="r" b="b"/>
            <a:pathLst>
              <a:path w="369900" h="369900">
                <a:moveTo>
                  <a:pt x="0" y="0"/>
                </a:moveTo>
                <a:lnTo>
                  <a:pt x="369899" y="0"/>
                </a:lnTo>
                <a:lnTo>
                  <a:pt x="369899" y="369900"/>
                </a:lnTo>
                <a:lnTo>
                  <a:pt x="0" y="3699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9" name="TextBox 19"/>
          <p:cNvSpPr txBox="1"/>
          <p:nvPr/>
        </p:nvSpPr>
        <p:spPr>
          <a:xfrm>
            <a:off x="3140922" y="4464672"/>
            <a:ext cx="7926753" cy="383159"/>
          </a:xfrm>
          <a:prstGeom prst="rect">
            <a:avLst/>
          </a:prstGeom>
        </p:spPr>
        <p:txBody>
          <a:bodyPr lIns="0" tIns="0" rIns="0" bIns="0" rtlCol="0" anchor="t">
            <a:spAutoFit/>
          </a:bodyPr>
          <a:lstStyle/>
          <a:p>
            <a:pPr algn="just">
              <a:lnSpc>
                <a:spcPts val="2968"/>
              </a:lnSpc>
            </a:pPr>
            <a:r>
              <a:rPr lang="en-US" sz="2800" spc="-75">
                <a:solidFill>
                  <a:srgbClr val="007076"/>
                </a:solidFill>
                <a:latin typeface="Aileron"/>
                <a:ea typeface="Aileron"/>
                <a:cs typeface="Aileron"/>
                <a:sym typeface="Aileron"/>
              </a:rPr>
              <a:t>Phân loại cập nhật</a:t>
            </a:r>
          </a:p>
        </p:txBody>
      </p:sp>
      <p:sp>
        <p:nvSpPr>
          <p:cNvPr id="20" name="Freeform 20"/>
          <p:cNvSpPr/>
          <p:nvPr/>
        </p:nvSpPr>
        <p:spPr>
          <a:xfrm>
            <a:off x="2676560" y="4921136"/>
            <a:ext cx="369900" cy="369900"/>
          </a:xfrm>
          <a:custGeom>
            <a:avLst/>
            <a:gdLst/>
            <a:ahLst/>
            <a:cxnLst/>
            <a:rect l="l" t="t" r="r" b="b"/>
            <a:pathLst>
              <a:path w="369900" h="369900">
                <a:moveTo>
                  <a:pt x="0" y="0"/>
                </a:moveTo>
                <a:lnTo>
                  <a:pt x="369899" y="0"/>
                </a:lnTo>
                <a:lnTo>
                  <a:pt x="369899" y="369900"/>
                </a:lnTo>
                <a:lnTo>
                  <a:pt x="0" y="3699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TextBox 21"/>
          <p:cNvSpPr txBox="1"/>
          <p:nvPr/>
        </p:nvSpPr>
        <p:spPr>
          <a:xfrm>
            <a:off x="3140922" y="4933556"/>
            <a:ext cx="7926753" cy="383159"/>
          </a:xfrm>
          <a:prstGeom prst="rect">
            <a:avLst/>
          </a:prstGeom>
        </p:spPr>
        <p:txBody>
          <a:bodyPr lIns="0" tIns="0" rIns="0" bIns="0" rtlCol="0" anchor="t">
            <a:spAutoFit/>
          </a:bodyPr>
          <a:lstStyle/>
          <a:p>
            <a:pPr algn="just">
              <a:lnSpc>
                <a:spcPts val="2968"/>
              </a:lnSpc>
            </a:pPr>
            <a:r>
              <a:rPr lang="en-US" sz="2800" spc="-75">
                <a:solidFill>
                  <a:srgbClr val="007076"/>
                </a:solidFill>
                <a:latin typeface="Aileron"/>
                <a:ea typeface="Aileron"/>
                <a:cs typeface="Aileron"/>
                <a:sym typeface="Aileron"/>
              </a:rPr>
              <a:t>Thuật ngữ</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18" b="-9518"/>
            </a:stretch>
          </a:blipFill>
        </p:spPr>
        <p:txBody>
          <a:bodyPr/>
          <a:lstStyle/>
          <a:p>
            <a:endParaRPr lang="en-US"/>
          </a:p>
        </p:txBody>
      </p:sp>
      <p:grpSp>
        <p:nvGrpSpPr>
          <p:cNvPr id="3" name="Group 3"/>
          <p:cNvGrpSpPr/>
          <p:nvPr/>
        </p:nvGrpSpPr>
        <p:grpSpPr>
          <a:xfrm>
            <a:off x="1791055" y="0"/>
            <a:ext cx="4940543" cy="10287000"/>
            <a:chOff x="0" y="0"/>
            <a:chExt cx="1301213" cy="2709333"/>
          </a:xfrm>
        </p:grpSpPr>
        <p:sp>
          <p:nvSpPr>
            <p:cNvPr id="4" name="Freeform 4"/>
            <p:cNvSpPr/>
            <p:nvPr/>
          </p:nvSpPr>
          <p:spPr>
            <a:xfrm>
              <a:off x="0" y="0"/>
              <a:ext cx="1301213" cy="2709333"/>
            </a:xfrm>
            <a:custGeom>
              <a:avLst/>
              <a:gdLst/>
              <a:ahLst/>
              <a:cxnLst/>
              <a:rect l="l" t="t" r="r" b="b"/>
              <a:pathLst>
                <a:path w="1301213" h="2709333">
                  <a:moveTo>
                    <a:pt x="0" y="0"/>
                  </a:moveTo>
                  <a:lnTo>
                    <a:pt x="1301213" y="0"/>
                  </a:lnTo>
                  <a:lnTo>
                    <a:pt x="1301213" y="2709333"/>
                  </a:lnTo>
                  <a:lnTo>
                    <a:pt x="0" y="2709333"/>
                  </a:lnTo>
                  <a:close/>
                </a:path>
              </a:pathLst>
            </a:custGeom>
            <a:solidFill>
              <a:srgbClr val="00B2BD"/>
            </a:solidFill>
          </p:spPr>
          <p:txBody>
            <a:bodyPr/>
            <a:lstStyle/>
            <a:p>
              <a:endParaRPr lang="en-US"/>
            </a:p>
          </p:txBody>
        </p:sp>
        <p:sp>
          <p:nvSpPr>
            <p:cNvPr id="5" name="TextBox 5"/>
            <p:cNvSpPr txBox="1"/>
            <p:nvPr/>
          </p:nvSpPr>
          <p:spPr>
            <a:xfrm>
              <a:off x="0" y="-38100"/>
              <a:ext cx="130121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17247" y="2082139"/>
            <a:ext cx="7488158" cy="6122721"/>
            <a:chOff x="0" y="0"/>
            <a:chExt cx="9984211" cy="8163628"/>
          </a:xfrm>
        </p:grpSpPr>
        <p:pic>
          <p:nvPicPr>
            <p:cNvPr id="7" name="Picture 7"/>
            <p:cNvPicPr>
              <a:picLocks noChangeAspect="1"/>
            </p:cNvPicPr>
            <p:nvPr/>
          </p:nvPicPr>
          <p:blipFill>
            <a:blip r:embed="rId3"/>
            <a:srcRect l="13457" r="5008"/>
            <a:stretch>
              <a:fillRect/>
            </a:stretch>
          </p:blipFill>
          <p:spPr>
            <a:xfrm>
              <a:off x="0" y="0"/>
              <a:ext cx="9984211" cy="8163628"/>
            </a:xfrm>
            <a:prstGeom prst="rect">
              <a:avLst/>
            </a:prstGeom>
          </p:spPr>
        </p:pic>
      </p:grpSp>
      <p:sp>
        <p:nvSpPr>
          <p:cNvPr id="8" name="Freeform 8"/>
          <p:cNvSpPr/>
          <p:nvPr/>
        </p:nvSpPr>
        <p:spPr>
          <a:xfrm>
            <a:off x="16747313" y="9258300"/>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7117213" y="9258300"/>
            <a:ext cx="284175" cy="284175"/>
          </a:xfrm>
          <a:custGeom>
            <a:avLst/>
            <a:gdLst/>
            <a:ahLst/>
            <a:cxnLst/>
            <a:rect l="l" t="t" r="r" b="b"/>
            <a:pathLst>
              <a:path w="284175" h="284175">
                <a:moveTo>
                  <a:pt x="0" y="0"/>
                </a:moveTo>
                <a:lnTo>
                  <a:pt x="284174" y="0"/>
                </a:lnTo>
                <a:lnTo>
                  <a:pt x="284174" y="284175"/>
                </a:lnTo>
                <a:lnTo>
                  <a:pt x="0" y="2841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7487112" y="9258300"/>
            <a:ext cx="284175" cy="284175"/>
          </a:xfrm>
          <a:custGeom>
            <a:avLst/>
            <a:gdLst/>
            <a:ahLst/>
            <a:cxnLst/>
            <a:rect l="l" t="t" r="r" b="b"/>
            <a:pathLst>
              <a:path w="284175" h="284175">
                <a:moveTo>
                  <a:pt x="0" y="0"/>
                </a:moveTo>
                <a:lnTo>
                  <a:pt x="284175" y="0"/>
                </a:lnTo>
                <a:lnTo>
                  <a:pt x="284175" y="284175"/>
                </a:lnTo>
                <a:lnTo>
                  <a:pt x="0" y="2841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1" name="Group 11"/>
          <p:cNvGrpSpPr/>
          <p:nvPr/>
        </p:nvGrpSpPr>
        <p:grpSpPr>
          <a:xfrm>
            <a:off x="8131309" y="1780615"/>
            <a:ext cx="9769933" cy="7193510"/>
            <a:chOff x="0" y="0"/>
            <a:chExt cx="15566871" cy="11461741"/>
          </a:xfrm>
        </p:grpSpPr>
        <p:sp>
          <p:nvSpPr>
            <p:cNvPr id="12" name="Freeform 12"/>
            <p:cNvSpPr/>
            <p:nvPr/>
          </p:nvSpPr>
          <p:spPr>
            <a:xfrm>
              <a:off x="0" y="0"/>
              <a:ext cx="15566870" cy="11461741"/>
            </a:xfrm>
            <a:custGeom>
              <a:avLst/>
              <a:gdLst/>
              <a:ahLst/>
              <a:cxnLst/>
              <a:rect l="l" t="t" r="r" b="b"/>
              <a:pathLst>
                <a:path w="15566870" h="11461741">
                  <a:moveTo>
                    <a:pt x="0" y="0"/>
                  </a:moveTo>
                  <a:lnTo>
                    <a:pt x="0" y="11461741"/>
                  </a:lnTo>
                  <a:lnTo>
                    <a:pt x="15566870" y="11461741"/>
                  </a:lnTo>
                  <a:lnTo>
                    <a:pt x="15566870" y="0"/>
                  </a:lnTo>
                  <a:lnTo>
                    <a:pt x="0" y="0"/>
                  </a:lnTo>
                  <a:close/>
                  <a:moveTo>
                    <a:pt x="15505911" y="11400781"/>
                  </a:moveTo>
                  <a:lnTo>
                    <a:pt x="59690" y="11400781"/>
                  </a:lnTo>
                  <a:lnTo>
                    <a:pt x="59690" y="59690"/>
                  </a:lnTo>
                  <a:lnTo>
                    <a:pt x="15505911" y="59690"/>
                  </a:lnTo>
                  <a:lnTo>
                    <a:pt x="15505911" y="11400781"/>
                  </a:lnTo>
                  <a:close/>
                </a:path>
              </a:pathLst>
            </a:custGeom>
            <a:solidFill>
              <a:srgbClr val="00B2BD"/>
            </a:solidFill>
          </p:spPr>
          <p:txBody>
            <a:bodyPr/>
            <a:lstStyle/>
            <a:p>
              <a:endParaRPr lang="en-US"/>
            </a:p>
          </p:txBody>
        </p:sp>
      </p:grpSp>
      <p:sp>
        <p:nvSpPr>
          <p:cNvPr id="13" name="TextBox 13"/>
          <p:cNvSpPr txBox="1"/>
          <p:nvPr/>
        </p:nvSpPr>
        <p:spPr>
          <a:xfrm>
            <a:off x="8496823" y="3050318"/>
            <a:ext cx="4314205" cy="4709864"/>
          </a:xfrm>
          <a:prstGeom prst="rect">
            <a:avLst/>
          </a:prstGeom>
        </p:spPr>
        <p:txBody>
          <a:bodyPr lIns="0" tIns="0" rIns="0" bIns="0" rtlCol="0" anchor="t">
            <a:spAutoFit/>
          </a:bodyPr>
          <a:lstStyle/>
          <a:p>
            <a:pPr algn="l">
              <a:lnSpc>
                <a:spcPts val="2901"/>
              </a:lnSpc>
              <a:spcBef>
                <a:spcPct val="0"/>
              </a:spcBef>
            </a:pPr>
            <a:r>
              <a:rPr lang="en-US" sz="2072">
                <a:solidFill>
                  <a:srgbClr val="000000"/>
                </a:solidFill>
                <a:latin typeface="Arial"/>
                <a:ea typeface="Arial"/>
                <a:cs typeface="Arial"/>
                <a:sym typeface="Arial"/>
              </a:rPr>
              <a:t>1980 WHO giới thiệu:</a:t>
            </a:r>
          </a:p>
          <a:p>
            <a:pPr marL="447410" lvl="1" indent="-223705" algn="l">
              <a:lnSpc>
                <a:spcPts val="2901"/>
              </a:lnSpc>
              <a:buFont typeface="Arial"/>
              <a:buChar char="•"/>
            </a:pPr>
            <a:r>
              <a:rPr lang="en-US" sz="2072">
                <a:solidFill>
                  <a:srgbClr val="000000"/>
                </a:solidFill>
                <a:latin typeface="Arial"/>
                <a:ea typeface="Arial"/>
                <a:cs typeface="Arial"/>
                <a:sym typeface="Arial"/>
              </a:rPr>
              <a:t>IDDM (Bệnh Đái tháo đường phụ thuộc insulin – Loại 1)</a:t>
            </a:r>
          </a:p>
          <a:p>
            <a:pPr marL="447410" lvl="1" indent="-223705" algn="l">
              <a:lnSpc>
                <a:spcPts val="2901"/>
              </a:lnSpc>
              <a:spcBef>
                <a:spcPct val="0"/>
              </a:spcBef>
              <a:buFont typeface="Arial"/>
              <a:buChar char="•"/>
            </a:pPr>
            <a:r>
              <a:rPr lang="en-US" sz="2072">
                <a:solidFill>
                  <a:srgbClr val="000000"/>
                </a:solidFill>
                <a:latin typeface="Arial"/>
                <a:ea typeface="Arial"/>
                <a:cs typeface="Arial"/>
                <a:sym typeface="Arial"/>
              </a:rPr>
              <a:t>NIDDM (Bệnh Đái tháo đường không phụ thuộc insulin – Loại 2)</a:t>
            </a:r>
          </a:p>
          <a:p>
            <a:pPr algn="l">
              <a:lnSpc>
                <a:spcPts val="2901"/>
              </a:lnSpc>
              <a:spcBef>
                <a:spcPct val="0"/>
              </a:spcBef>
            </a:pPr>
            <a:r>
              <a:rPr lang="en-US" sz="2072">
                <a:solidFill>
                  <a:srgbClr val="000000"/>
                </a:solidFill>
                <a:latin typeface="Arial"/>
                <a:ea typeface="Arial"/>
                <a:cs typeface="Arial"/>
                <a:sym typeface="Arial"/>
              </a:rPr>
              <a:t>1985 WHO:</a:t>
            </a:r>
          </a:p>
          <a:p>
            <a:pPr marL="447410" lvl="1" indent="-223705" algn="l">
              <a:lnSpc>
                <a:spcPts val="2901"/>
              </a:lnSpc>
              <a:buFont typeface="Arial"/>
              <a:buChar char="•"/>
            </a:pPr>
            <a:r>
              <a:rPr lang="en-US" sz="2072">
                <a:solidFill>
                  <a:srgbClr val="000000"/>
                </a:solidFill>
                <a:latin typeface="Arial"/>
                <a:ea typeface="Arial"/>
                <a:cs typeface="Arial"/>
                <a:sym typeface="Arial"/>
              </a:rPr>
              <a:t>Loại bỏ nhãn “Loại 1/2”</a:t>
            </a:r>
          </a:p>
          <a:p>
            <a:pPr marL="447410" lvl="1" indent="-223705" algn="l">
              <a:lnSpc>
                <a:spcPts val="2901"/>
              </a:lnSpc>
              <a:buFont typeface="Arial"/>
              <a:buChar char="•"/>
            </a:pPr>
            <a:r>
              <a:rPr lang="en-US" sz="2072">
                <a:solidFill>
                  <a:srgbClr val="000000"/>
                </a:solidFill>
                <a:latin typeface="Arial"/>
                <a:ea typeface="Arial"/>
                <a:cs typeface="Arial"/>
                <a:sym typeface="Arial"/>
              </a:rPr>
              <a:t>Thêm MRDM (Đái tháo đường liên quan đến suy dinh dưỡng)</a:t>
            </a:r>
          </a:p>
          <a:p>
            <a:pPr marL="447410" lvl="1" indent="-223705" algn="l">
              <a:lnSpc>
                <a:spcPts val="2901"/>
              </a:lnSpc>
              <a:buFont typeface="Arial"/>
              <a:buChar char="•"/>
            </a:pPr>
            <a:r>
              <a:rPr lang="en-US" sz="2072">
                <a:solidFill>
                  <a:srgbClr val="000000"/>
                </a:solidFill>
                <a:latin typeface="Arial"/>
                <a:ea typeface="Arial"/>
                <a:cs typeface="Arial"/>
                <a:sym typeface="Arial"/>
              </a:rPr>
              <a:t>Bao gồm IGT (Rối loạn dung nạp glucose), GDM (Đái tháo đường thai kỳ) và các loại khác</a:t>
            </a:r>
          </a:p>
          <a:p>
            <a:pPr algn="l">
              <a:lnSpc>
                <a:spcPts val="2901"/>
              </a:lnSpc>
              <a:spcBef>
                <a:spcPct val="0"/>
              </a:spcBef>
            </a:pPr>
            <a:endParaRPr lang="en-US" sz="2072">
              <a:solidFill>
                <a:srgbClr val="000000"/>
              </a:solidFill>
              <a:latin typeface="Arial"/>
              <a:ea typeface="Arial"/>
              <a:cs typeface="Arial"/>
              <a:sym typeface="Arial"/>
            </a:endParaRPr>
          </a:p>
        </p:txBody>
      </p:sp>
      <p:sp>
        <p:nvSpPr>
          <p:cNvPr id="14" name="TextBox 14"/>
          <p:cNvSpPr txBox="1"/>
          <p:nvPr/>
        </p:nvSpPr>
        <p:spPr>
          <a:xfrm>
            <a:off x="8496823" y="2173416"/>
            <a:ext cx="7926753" cy="522630"/>
          </a:xfrm>
          <a:prstGeom prst="rect">
            <a:avLst/>
          </a:prstGeom>
        </p:spPr>
        <p:txBody>
          <a:bodyPr lIns="0" tIns="0" rIns="0" bIns="0" rtlCol="0" anchor="t">
            <a:spAutoFit/>
          </a:bodyPr>
          <a:lstStyle/>
          <a:p>
            <a:pPr algn="just">
              <a:lnSpc>
                <a:spcPts val="3900"/>
              </a:lnSpc>
            </a:pPr>
            <a:r>
              <a:rPr lang="en-US" sz="3680" b="1" spc="-99">
                <a:solidFill>
                  <a:srgbClr val="007076"/>
                </a:solidFill>
                <a:latin typeface="Aileron Bold"/>
                <a:ea typeface="Aileron Bold"/>
                <a:cs typeface="Aileron Bold"/>
                <a:sym typeface="Aileron Bold"/>
              </a:rPr>
              <a:t>3.1 Các phân loại trước đây</a:t>
            </a:r>
          </a:p>
        </p:txBody>
      </p:sp>
      <p:sp>
        <p:nvSpPr>
          <p:cNvPr id="15" name="TextBox 15"/>
          <p:cNvSpPr txBox="1"/>
          <p:nvPr/>
        </p:nvSpPr>
        <p:spPr>
          <a:xfrm>
            <a:off x="13553100" y="3092063"/>
            <a:ext cx="4243367" cy="4687570"/>
          </a:xfrm>
          <a:prstGeom prst="rect">
            <a:avLst/>
          </a:prstGeom>
        </p:spPr>
        <p:txBody>
          <a:bodyPr lIns="0" tIns="0" rIns="0" bIns="0" rtlCol="0" anchor="t">
            <a:spAutoFit/>
          </a:bodyPr>
          <a:lstStyle/>
          <a:p>
            <a:pPr algn="l">
              <a:lnSpc>
                <a:spcPts val="3079"/>
              </a:lnSpc>
            </a:pPr>
            <a:r>
              <a:rPr lang="en-US" sz="2199">
                <a:solidFill>
                  <a:srgbClr val="000000"/>
                </a:solidFill>
                <a:latin typeface="Arial"/>
                <a:ea typeface="Arial"/>
                <a:cs typeface="Arial"/>
                <a:sym typeface="Arial"/>
              </a:rPr>
              <a:t>🌍 Sử dụng toàn cầu</a:t>
            </a:r>
          </a:p>
          <a:p>
            <a:pPr algn="l">
              <a:lnSpc>
                <a:spcPts val="3079"/>
              </a:lnSpc>
            </a:pPr>
            <a:r>
              <a:rPr lang="en-US" sz="2199">
                <a:solidFill>
                  <a:srgbClr val="000000"/>
                </a:solidFill>
                <a:latin typeface="Arial"/>
                <a:ea typeface="Arial"/>
                <a:cs typeface="Arial"/>
                <a:sym typeface="Arial"/>
              </a:rPr>
              <a:t>Áp dụng trong IND (1991) và ICD-10 (1992)</a:t>
            </a:r>
          </a:p>
          <a:p>
            <a:pPr algn="l">
              <a:lnSpc>
                <a:spcPts val="3079"/>
              </a:lnSpc>
            </a:pPr>
            <a:r>
              <a:rPr lang="en-US" sz="2199">
                <a:solidFill>
                  <a:srgbClr val="000000"/>
                </a:solidFill>
                <a:latin typeface="Arial"/>
                <a:ea typeface="Arial"/>
                <a:cs typeface="Arial"/>
                <a:sym typeface="Arial"/>
              </a:rPr>
              <a:t> Được chấp nhận rộng rãi và sử dụng trên toàn thế giới</a:t>
            </a:r>
          </a:p>
          <a:p>
            <a:pPr algn="l">
              <a:lnSpc>
                <a:spcPts val="3079"/>
              </a:lnSpc>
            </a:pPr>
            <a:endParaRPr lang="en-US" sz="2199">
              <a:solidFill>
                <a:srgbClr val="000000"/>
              </a:solidFill>
              <a:latin typeface="Arial"/>
              <a:ea typeface="Arial"/>
              <a:cs typeface="Arial"/>
              <a:sym typeface="Arial"/>
            </a:endParaRPr>
          </a:p>
          <a:p>
            <a:pPr algn="l">
              <a:lnSpc>
                <a:spcPts val="3079"/>
              </a:lnSpc>
            </a:pPr>
            <a:r>
              <a:rPr lang="en-US" sz="2199">
                <a:solidFill>
                  <a:srgbClr val="000000"/>
                </a:solidFill>
                <a:latin typeface="Arial"/>
                <a:ea typeface="Arial"/>
                <a:cs typeface="Arial"/>
                <a:sym typeface="Arial"/>
              </a:rPr>
              <a:t>⚖️ Phương pháp tiếp cận</a:t>
            </a:r>
          </a:p>
          <a:p>
            <a:pPr algn="l">
              <a:lnSpc>
                <a:spcPts val="3079"/>
              </a:lnSpc>
            </a:pPr>
            <a:r>
              <a:rPr lang="en-US" sz="2199">
                <a:solidFill>
                  <a:srgbClr val="000000"/>
                </a:solidFill>
                <a:latin typeface="Arial"/>
                <a:ea typeface="Arial"/>
                <a:cs typeface="Arial"/>
                <a:sym typeface="Arial"/>
              </a:rPr>
              <a:t>Kết hợp phân giai đoạn lâm sàng với phân loại nguyên nhân</a:t>
            </a:r>
          </a:p>
          <a:p>
            <a:pPr algn="l">
              <a:lnSpc>
                <a:spcPts val="3079"/>
              </a:lnSpc>
            </a:pPr>
            <a:r>
              <a:rPr lang="en-US" sz="2199">
                <a:solidFill>
                  <a:srgbClr val="000000"/>
                </a:solidFill>
                <a:latin typeface="Arial"/>
                <a:ea typeface="Arial"/>
                <a:cs typeface="Arial"/>
                <a:sym typeface="Arial"/>
              </a:rPr>
              <a:t>Cho phép chẩn đoán ngay cả khi chưa biết chính xác nguyên nhân</a:t>
            </a:r>
          </a:p>
          <a:p>
            <a:pPr algn="l">
              <a:lnSpc>
                <a:spcPts val="3079"/>
              </a:lnSpc>
            </a:pPr>
            <a:endParaRPr lang="en-US" sz="2199">
              <a:solidFill>
                <a:srgbClr val="000000"/>
              </a:solidFill>
              <a:latin typeface="Arial"/>
              <a:ea typeface="Arial"/>
              <a:cs typeface="Arial"/>
              <a:sym typeface="Arial"/>
            </a:endParaRPr>
          </a:p>
        </p:txBody>
      </p:sp>
      <p:sp>
        <p:nvSpPr>
          <p:cNvPr id="16" name="TextBox 16"/>
          <p:cNvSpPr txBox="1"/>
          <p:nvPr/>
        </p:nvSpPr>
        <p:spPr>
          <a:xfrm>
            <a:off x="8477773" y="7903969"/>
            <a:ext cx="9318694" cy="782320"/>
          </a:xfrm>
          <a:prstGeom prst="rect">
            <a:avLst/>
          </a:prstGeom>
        </p:spPr>
        <p:txBody>
          <a:bodyPr lIns="0" tIns="0" rIns="0" bIns="0" rtlCol="0" anchor="t">
            <a:spAutoFit/>
          </a:bodyPr>
          <a:lstStyle/>
          <a:p>
            <a:pPr algn="l">
              <a:lnSpc>
                <a:spcPts val="3079"/>
              </a:lnSpc>
              <a:spcBef>
                <a:spcPct val="0"/>
              </a:spcBef>
            </a:pPr>
            <a:r>
              <a:rPr lang="en-US" sz="2199">
                <a:solidFill>
                  <a:srgbClr val="000000"/>
                </a:solidFill>
                <a:latin typeface="Arial"/>
                <a:ea typeface="Arial"/>
                <a:cs typeface="Arial"/>
                <a:sym typeface="Arial"/>
              </a:rPr>
              <a:t>✅ Điểm chính: Các phân loại ban đầu tập trung vào nhu cầu điều trị và biểu hiện lâm sàng hơn là nguyên nhân chính xác.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3943</Words>
  <Application>Microsoft Office PowerPoint</Application>
  <PresentationFormat>Custom</PresentationFormat>
  <Paragraphs>335</Paragraphs>
  <Slides>35</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35</vt:i4>
      </vt:variant>
    </vt:vector>
  </HeadingPairs>
  <TitlesOfParts>
    <vt:vector size="50" baseType="lpstr">
      <vt:lpstr>Poppins</vt:lpstr>
      <vt:lpstr>Calibri</vt:lpstr>
      <vt:lpstr>Asap</vt:lpstr>
      <vt:lpstr>Times New Roman</vt:lpstr>
      <vt:lpstr>Source Sans Pro</vt:lpstr>
      <vt:lpstr>Aptos</vt:lpstr>
      <vt:lpstr>Source Sans Pro Bold</vt:lpstr>
      <vt:lpstr>Arial Bold</vt:lpstr>
      <vt:lpstr>ABeeZee Bold</vt:lpstr>
      <vt:lpstr>Arial</vt:lpstr>
      <vt:lpstr>Aileron</vt:lpstr>
      <vt:lpstr>Asap Bold</vt:lpstr>
      <vt:lpstr>Aileron Bold</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Teal Modern Medical Care Presentation</dc:title>
  <cp:lastModifiedBy>le hung</cp:lastModifiedBy>
  <cp:revision>40</cp:revision>
  <dcterms:created xsi:type="dcterms:W3CDTF">2006-08-16T00:00:00Z</dcterms:created>
  <dcterms:modified xsi:type="dcterms:W3CDTF">2025-10-18T01:29:16Z</dcterms:modified>
  <dc:identifier>DAGz0du6p9Q</dc:identifier>
</cp:coreProperties>
</file>